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56" r:id="rId2"/>
    <p:sldId id="408" r:id="rId3"/>
    <p:sldId id="364" r:id="rId4"/>
    <p:sldId id="440" r:id="rId5"/>
    <p:sldId id="407" r:id="rId6"/>
    <p:sldId id="430" r:id="rId7"/>
    <p:sldId id="438" r:id="rId8"/>
    <p:sldId id="419" r:id="rId9"/>
    <p:sldId id="411" r:id="rId10"/>
    <p:sldId id="366" r:id="rId11"/>
    <p:sldId id="404" r:id="rId12"/>
    <p:sldId id="322" r:id="rId13"/>
    <p:sldId id="439" r:id="rId14"/>
    <p:sldId id="370" r:id="rId15"/>
    <p:sldId id="374" r:id="rId16"/>
    <p:sldId id="432" r:id="rId17"/>
    <p:sldId id="434" r:id="rId18"/>
    <p:sldId id="436" r:id="rId19"/>
    <p:sldId id="427" r:id="rId20"/>
    <p:sldId id="424" r:id="rId21"/>
    <p:sldId id="356" r:id="rId22"/>
    <p:sldId id="383" r:id="rId23"/>
    <p:sldId id="416" r:id="rId24"/>
    <p:sldId id="384" r:id="rId25"/>
    <p:sldId id="428" r:id="rId26"/>
    <p:sldId id="412" r:id="rId27"/>
    <p:sldId id="413" r:id="rId28"/>
    <p:sldId id="431" r:id="rId29"/>
    <p:sldId id="418" r:id="rId30"/>
    <p:sldId id="33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590BEE-FBB0-473D-A0BF-F76F3C6BD56B}">
          <p14:sldIdLst>
            <p14:sldId id="256"/>
            <p14:sldId id="408"/>
            <p14:sldId id="364"/>
            <p14:sldId id="440"/>
            <p14:sldId id="407"/>
            <p14:sldId id="430"/>
            <p14:sldId id="438"/>
            <p14:sldId id="419"/>
            <p14:sldId id="411"/>
            <p14:sldId id="366"/>
            <p14:sldId id="404"/>
            <p14:sldId id="322"/>
            <p14:sldId id="439"/>
            <p14:sldId id="370"/>
            <p14:sldId id="374"/>
            <p14:sldId id="432"/>
            <p14:sldId id="434"/>
            <p14:sldId id="436"/>
            <p14:sldId id="427"/>
            <p14:sldId id="424"/>
            <p14:sldId id="356"/>
            <p14:sldId id="383"/>
            <p14:sldId id="416"/>
            <p14:sldId id="384"/>
            <p14:sldId id="428"/>
            <p14:sldId id="412"/>
            <p14:sldId id="413"/>
            <p14:sldId id="431"/>
            <p14:sldId id="418"/>
          </p14:sldIdLst>
        </p14:section>
        <p14:section name="Untitled Section" id="{3A71A4A4-7741-4377-BF1B-EF401E6184E3}">
          <p14:sldIdLst>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69" autoAdjust="0"/>
    <p:restoredTop sz="94660"/>
  </p:normalViewPr>
  <p:slideViewPr>
    <p:cSldViewPr snapToGrid="0">
      <p:cViewPr varScale="1">
        <p:scale>
          <a:sx n="62" d="100"/>
          <a:sy n="62" d="100"/>
        </p:scale>
        <p:origin x="8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BB430-DBA9-423B-B69E-22B1755A0862}" type="datetimeFigureOut">
              <a:rPr lang="en-US" smtClean="0"/>
              <a:t>3/26/2018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FECED-0B72-4AF7-BAC4-27C2F17E34FE}" type="slidenum">
              <a:rPr lang="en-US" smtClean="0"/>
              <a:t>‹#›</a:t>
            </a:fld>
            <a:endParaRPr lang="en-US"/>
          </a:p>
        </p:txBody>
      </p:sp>
    </p:spTree>
    <p:extLst>
      <p:ext uri="{BB962C8B-B14F-4D97-AF65-F5344CB8AC3E}">
        <p14:creationId xmlns:p14="http://schemas.microsoft.com/office/powerpoint/2010/main" val="64309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962D0F5-3958-42B4-8D55-D84676AAFA29}"/>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3ED728BF-187D-4CC5-AAF0-0F6A01ACD6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6564" name="Slide Number Placeholder 3">
            <a:extLst>
              <a:ext uri="{FF2B5EF4-FFF2-40B4-BE49-F238E27FC236}">
                <a16:creationId xmlns:a16="http://schemas.microsoft.com/office/drawing/2014/main" id="{A749DC72-3C59-4D68-82CE-5E4ADB1E61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52CC9D-E4A0-4F4A-A405-E1BC1AD7DFE9}" type="slidenum">
              <a:rPr lang="en-US" altLang="en-US"/>
              <a:pPr>
                <a:spcBef>
                  <a:spcPct val="0"/>
                </a:spcBef>
              </a:pPr>
              <a:t>16</a:t>
            </a:fld>
            <a:endParaRPr lang="en-US" altLang="en-US"/>
          </a:p>
        </p:txBody>
      </p:sp>
    </p:spTree>
    <p:extLst>
      <p:ext uri="{BB962C8B-B14F-4D97-AF65-F5344CB8AC3E}">
        <p14:creationId xmlns:p14="http://schemas.microsoft.com/office/powerpoint/2010/main" val="884870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77C1DA-3465-4719-A6A2-B3B7B8268FFC}"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49501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77C1DA-3465-4719-A6A2-B3B7B8268FFC}"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615211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77C1DA-3465-4719-A6A2-B3B7B8268FFC}"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168088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77C1DA-3465-4719-A6A2-B3B7B8268FFC}"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287478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77C1DA-3465-4719-A6A2-B3B7B8268FFC}"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249740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77C1DA-3465-4719-A6A2-B3B7B8268FFC}"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403475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77C1DA-3465-4719-A6A2-B3B7B8268FFC}" type="datetimeFigureOut">
              <a:rPr lang="en-US" smtClean="0"/>
              <a:t>3/26/2018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1019960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77C1DA-3465-4719-A6A2-B3B7B8268FFC}" type="datetimeFigureOut">
              <a:rPr lang="en-US" smtClean="0"/>
              <a:t>3/26/2018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555617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7C1DA-3465-4719-A6A2-B3B7B8268FFC}" type="datetimeFigureOut">
              <a:rPr lang="en-US" smtClean="0"/>
              <a:t>3/26/2018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136796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77C1DA-3465-4719-A6A2-B3B7B8268FFC}"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425354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77C1DA-3465-4719-A6A2-B3B7B8268FFC}"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8B00F-47E1-4AC1-A0AD-0F348BF7ED6A}" type="slidenum">
              <a:rPr lang="en-US" smtClean="0"/>
              <a:t>‹#›</a:t>
            </a:fld>
            <a:endParaRPr lang="en-US"/>
          </a:p>
        </p:txBody>
      </p:sp>
    </p:spTree>
    <p:extLst>
      <p:ext uri="{BB962C8B-B14F-4D97-AF65-F5344CB8AC3E}">
        <p14:creationId xmlns:p14="http://schemas.microsoft.com/office/powerpoint/2010/main" val="298224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7C1DA-3465-4719-A6A2-B3B7B8268FFC}" type="datetimeFigureOut">
              <a:rPr lang="en-US" smtClean="0"/>
              <a:t>3/26/2018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8B00F-47E1-4AC1-A0AD-0F348BF7ED6A}" type="slidenum">
              <a:rPr lang="en-US" smtClean="0"/>
              <a:t>‹#›</a:t>
            </a:fld>
            <a:endParaRPr lang="en-US"/>
          </a:p>
        </p:txBody>
      </p:sp>
    </p:spTree>
    <p:extLst>
      <p:ext uri="{BB962C8B-B14F-4D97-AF65-F5344CB8AC3E}">
        <p14:creationId xmlns:p14="http://schemas.microsoft.com/office/powerpoint/2010/main" val="72940093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immigrationroad.com/" TargetMode="External"/><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0420" y="1354838"/>
            <a:ext cx="9144000" cy="2387600"/>
          </a:xfrm>
        </p:spPr>
        <p:txBody>
          <a:bodyPr>
            <a:normAutofit fontScale="90000"/>
          </a:bodyPr>
          <a:lstStyle/>
          <a:p>
            <a:r>
              <a:rPr lang="en-US" dirty="0"/>
              <a:t> Artists Protest </a:t>
            </a:r>
            <a:br>
              <a:rPr lang="en-US" dirty="0"/>
            </a:br>
            <a:r>
              <a:rPr lang="en-US" dirty="0"/>
              <a:t>Immigration Policies: </a:t>
            </a:r>
            <a:br>
              <a:rPr lang="en-US" dirty="0"/>
            </a:br>
            <a:r>
              <a:rPr lang="en-US" dirty="0"/>
              <a:t>A Brief History</a:t>
            </a:r>
          </a:p>
        </p:txBody>
      </p:sp>
      <p:sp>
        <p:nvSpPr>
          <p:cNvPr id="3" name="Subtitle 2"/>
          <p:cNvSpPr>
            <a:spLocks noGrp="1"/>
          </p:cNvSpPr>
          <p:nvPr>
            <p:ph type="subTitle" idx="1"/>
          </p:nvPr>
        </p:nvSpPr>
        <p:spPr>
          <a:xfrm>
            <a:off x="1343891" y="2836190"/>
            <a:ext cx="8880529" cy="3034917"/>
          </a:xfrm>
        </p:spPr>
        <p:txBody>
          <a:bodyPr>
            <a:noAutofit/>
          </a:bodyPr>
          <a:lstStyle/>
          <a:p>
            <a:endParaRPr lang="en-US" sz="3200" dirty="0"/>
          </a:p>
          <a:p>
            <a:endParaRPr lang="en-US" sz="3200" dirty="0"/>
          </a:p>
          <a:p>
            <a:r>
              <a:rPr lang="en-US" sz="3200" dirty="0"/>
              <a:t>Susan Noyes Platt, Ph.D.</a:t>
            </a:r>
          </a:p>
          <a:p>
            <a:r>
              <a:rPr lang="en-US" sz="3200" dirty="0"/>
              <a:t>  “Art and Immigration Policy” </a:t>
            </a:r>
          </a:p>
          <a:p>
            <a:r>
              <a:rPr lang="en-US" sz="3200" dirty="0"/>
              <a:t>John Jay School of Criminal Justice</a:t>
            </a:r>
          </a:p>
          <a:p>
            <a:r>
              <a:rPr lang="en-US" sz="3200" dirty="0"/>
              <a:t>April 11, 2018</a:t>
            </a:r>
          </a:p>
          <a:p>
            <a:r>
              <a:rPr lang="en-US" sz="3200" dirty="0"/>
              <a:t> </a:t>
            </a:r>
          </a:p>
        </p:txBody>
      </p:sp>
    </p:spTree>
    <p:extLst>
      <p:ext uri="{BB962C8B-B14F-4D97-AF65-F5344CB8AC3E}">
        <p14:creationId xmlns:p14="http://schemas.microsoft.com/office/powerpoint/2010/main" val="10026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54 smShimomura american_imfamy__2_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284" y="1725377"/>
            <a:ext cx="809625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p:cNvSpPr txBox="1">
            <a:spLocks noChangeArrowheads="1"/>
          </p:cNvSpPr>
          <p:nvPr/>
        </p:nvSpPr>
        <p:spPr bwMode="auto">
          <a:xfrm>
            <a:off x="2244431" y="304801"/>
            <a:ext cx="68586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t>Roger Shimomura </a:t>
            </a:r>
            <a:r>
              <a:rPr lang="en-US" altLang="en-US" sz="2400" i="1" dirty="0"/>
              <a:t>American Infamy </a:t>
            </a:r>
            <a:r>
              <a:rPr lang="en-US" altLang="en-US" sz="2400" dirty="0"/>
              <a:t>no 2,  2006  </a:t>
            </a:r>
          </a:p>
          <a:p>
            <a:pPr algn="ctr" eaLnBrk="1" hangingPunct="1">
              <a:spcBef>
                <a:spcPct val="0"/>
              </a:spcBef>
              <a:buFontTx/>
              <a:buNone/>
            </a:pPr>
            <a:r>
              <a:rPr lang="en-US" altLang="en-US" sz="2400" dirty="0"/>
              <a:t>Connecting World War II Japanese Detention </a:t>
            </a:r>
          </a:p>
          <a:p>
            <a:pPr algn="ctr" eaLnBrk="1" hangingPunct="1">
              <a:spcBef>
                <a:spcPct val="0"/>
              </a:spcBef>
              <a:buFontTx/>
              <a:buNone/>
            </a:pPr>
            <a:r>
              <a:rPr lang="en-US" altLang="en-US" sz="2400" dirty="0"/>
              <a:t>and today  16 feet high 10 feet long</a:t>
            </a:r>
          </a:p>
        </p:txBody>
      </p:sp>
    </p:spTree>
    <p:extLst>
      <p:ext uri="{BB962C8B-B14F-4D97-AF65-F5344CB8AC3E}">
        <p14:creationId xmlns:p14="http://schemas.microsoft.com/office/powerpoint/2010/main" val="2060034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Susan\Desktop\immigration 2010\Malaquias Montoya_undocumen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5034" y="1717864"/>
            <a:ext cx="29718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1"/>
          <p:cNvSpPr txBox="1">
            <a:spLocks noChangeArrowheads="1"/>
          </p:cNvSpPr>
          <p:nvPr/>
        </p:nvSpPr>
        <p:spPr bwMode="auto">
          <a:xfrm>
            <a:off x="7791734" y="5702489"/>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err="1">
                <a:latin typeface="Arial" panose="020B0604020202020204" pitchFamily="34" charset="0"/>
              </a:rPr>
              <a:t>Malaquias</a:t>
            </a:r>
            <a:r>
              <a:rPr lang="en-US" altLang="en-US" sz="1800" dirty="0">
                <a:latin typeface="Arial" panose="020B0604020202020204" pitchFamily="34" charset="0"/>
              </a:rPr>
              <a:t> Montoya Undocumented 1980</a:t>
            </a:r>
          </a:p>
        </p:txBody>
      </p:sp>
      <p:pic>
        <p:nvPicPr>
          <p:cNvPr id="76804" name="Picture 2" descr="C:\Users\Susan\Desktop\immigration 2010\garcia_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54" y="1894870"/>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1"/>
          <p:cNvSpPr txBox="1">
            <a:spLocks noChangeArrowheads="1"/>
          </p:cNvSpPr>
          <p:nvPr/>
        </p:nvSpPr>
        <p:spPr bwMode="auto">
          <a:xfrm>
            <a:off x="2521731" y="6070979"/>
            <a:ext cx="219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Rupert Garcia 1973</a:t>
            </a:r>
          </a:p>
        </p:txBody>
      </p:sp>
      <p:sp>
        <p:nvSpPr>
          <p:cNvPr id="4" name="Title 3"/>
          <p:cNvSpPr>
            <a:spLocks noGrp="1"/>
          </p:cNvSpPr>
          <p:nvPr>
            <p:ph type="title"/>
          </p:nvPr>
        </p:nvSpPr>
        <p:spPr/>
        <p:txBody>
          <a:bodyPr>
            <a:normAutofit fontScale="90000"/>
          </a:bodyPr>
          <a:lstStyle/>
          <a:p>
            <a:r>
              <a:rPr lang="en-US" sz="3600" dirty="0"/>
              <a:t>1965 Immigration act applied </a:t>
            </a:r>
            <a:r>
              <a:rPr lang="en-US" sz="3600" dirty="0">
                <a:solidFill>
                  <a:srgbClr val="FF0000"/>
                </a:solidFill>
              </a:rPr>
              <a:t>quotas to Latin America for the first time</a:t>
            </a:r>
            <a:r>
              <a:rPr lang="en-US" sz="3600" dirty="0"/>
              <a:t> leading to undocumented migration of workers from the South </a:t>
            </a:r>
          </a:p>
        </p:txBody>
      </p:sp>
    </p:spTree>
    <p:extLst>
      <p:ext uri="{BB962C8B-B14F-4D97-AF65-F5344CB8AC3E}">
        <p14:creationId xmlns:p14="http://schemas.microsoft.com/office/powerpoint/2010/main" val="3818348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93" y="269877"/>
            <a:ext cx="10515600" cy="1325563"/>
          </a:xfrm>
        </p:spPr>
        <p:txBody>
          <a:bodyPr>
            <a:noAutofit/>
          </a:bodyPr>
          <a:lstStyle/>
          <a:p>
            <a:r>
              <a:rPr lang="en-US" sz="3200" dirty="0"/>
              <a:t>USA Patriot Act 2001</a:t>
            </a:r>
            <a:br>
              <a:rPr lang="en-US" sz="3200" dirty="0"/>
            </a:br>
            <a:r>
              <a:rPr lang="en-US" sz="3200" dirty="0"/>
              <a:t> “Uniting and Strengthening America by Providing Appropriate Tools Required to Intercept and Obstruct Terrorism.” permitted long term detention of non citizens without a hearing</a:t>
            </a:r>
          </a:p>
        </p:txBody>
      </p:sp>
      <p:pic>
        <p:nvPicPr>
          <p:cNvPr id="7" name="Picture 6">
            <a:extLst>
              <a:ext uri="{FF2B5EF4-FFF2-40B4-BE49-F238E27FC236}">
                <a16:creationId xmlns:a16="http://schemas.microsoft.com/office/drawing/2014/main" id="{FF621056-DC26-431F-AD81-9C0D7CDC6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93" y="2230128"/>
            <a:ext cx="4884119" cy="3663089"/>
          </a:xfrm>
          <a:prstGeom prst="rect">
            <a:avLst/>
          </a:prstGeom>
        </p:spPr>
      </p:pic>
      <p:sp>
        <p:nvSpPr>
          <p:cNvPr id="10" name="TextBox 9">
            <a:extLst>
              <a:ext uri="{FF2B5EF4-FFF2-40B4-BE49-F238E27FC236}">
                <a16:creationId xmlns:a16="http://schemas.microsoft.com/office/drawing/2014/main" id="{BD98CE0C-48F1-47EA-B880-45B093D0E207}"/>
              </a:ext>
            </a:extLst>
          </p:cNvPr>
          <p:cNvSpPr txBox="1"/>
          <p:nvPr/>
        </p:nvSpPr>
        <p:spPr>
          <a:xfrm>
            <a:off x="618728" y="6141231"/>
            <a:ext cx="2646985" cy="461665"/>
          </a:xfrm>
          <a:prstGeom prst="rect">
            <a:avLst/>
          </a:prstGeom>
          <a:noFill/>
        </p:spPr>
        <p:txBody>
          <a:bodyPr wrap="square" rtlCol="0">
            <a:spAutoFit/>
          </a:bodyPr>
          <a:lstStyle/>
          <a:p>
            <a:r>
              <a:rPr lang="en-US" sz="2400" dirty="0"/>
              <a:t>Endisolation.org</a:t>
            </a:r>
          </a:p>
        </p:txBody>
      </p:sp>
      <p:sp>
        <p:nvSpPr>
          <p:cNvPr id="11" name="TextBox 10">
            <a:extLst>
              <a:ext uri="{FF2B5EF4-FFF2-40B4-BE49-F238E27FC236}">
                <a16:creationId xmlns:a16="http://schemas.microsoft.com/office/drawing/2014/main" id="{1C8CACDB-8607-4702-B6DE-9135C796BFEE}"/>
              </a:ext>
            </a:extLst>
          </p:cNvPr>
          <p:cNvSpPr txBox="1"/>
          <p:nvPr/>
        </p:nvSpPr>
        <p:spPr>
          <a:xfrm>
            <a:off x="6096000" y="6186491"/>
            <a:ext cx="4419600" cy="461665"/>
          </a:xfrm>
          <a:prstGeom prst="rect">
            <a:avLst/>
          </a:prstGeom>
          <a:noFill/>
        </p:spPr>
        <p:txBody>
          <a:bodyPr wrap="square" rtlCol="0">
            <a:spAutoFit/>
          </a:bodyPr>
          <a:lstStyle/>
          <a:p>
            <a:r>
              <a:rPr lang="en-US" sz="2400" dirty="0"/>
              <a:t>Detentionwatchnetwork.org</a:t>
            </a:r>
          </a:p>
        </p:txBody>
      </p:sp>
      <p:pic>
        <p:nvPicPr>
          <p:cNvPr id="5" name="Picture 4">
            <a:extLst>
              <a:ext uri="{FF2B5EF4-FFF2-40B4-BE49-F238E27FC236}">
                <a16:creationId xmlns:a16="http://schemas.microsoft.com/office/drawing/2014/main" id="{D4265B47-050E-4EA1-B3C9-651D4037D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212" y="2311817"/>
            <a:ext cx="6769100" cy="3581400"/>
          </a:xfrm>
          <a:prstGeom prst="rect">
            <a:avLst/>
          </a:prstGeom>
        </p:spPr>
      </p:pic>
    </p:spTree>
    <p:extLst>
      <p:ext uri="{BB962C8B-B14F-4D97-AF65-F5344CB8AC3E}">
        <p14:creationId xmlns:p14="http://schemas.microsoft.com/office/powerpoint/2010/main" val="2262307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4E2FD-540C-4793-B8FB-A47E423FC5B2}"/>
              </a:ext>
            </a:extLst>
          </p:cNvPr>
          <p:cNvSpPr>
            <a:spLocks noGrp="1"/>
          </p:cNvSpPr>
          <p:nvPr>
            <p:ph type="title"/>
          </p:nvPr>
        </p:nvSpPr>
        <p:spPr/>
        <p:txBody>
          <a:bodyPr>
            <a:normAutofit fontScale="90000"/>
          </a:bodyPr>
          <a:lstStyle/>
          <a:p>
            <a:r>
              <a:rPr lang="en-US" dirty="0"/>
              <a:t>Migration Now Portfolio 2012</a:t>
            </a:r>
            <a:br>
              <a:rPr lang="en-US" dirty="0"/>
            </a:br>
            <a:r>
              <a:rPr lang="en-US" sz="2700" dirty="0"/>
              <a:t>40 prints addressing migration</a:t>
            </a:r>
            <a:br>
              <a:rPr lang="en-US" sz="2700" dirty="0"/>
            </a:br>
            <a:r>
              <a:rPr lang="en-US" sz="2700" dirty="0"/>
              <a:t>migrationnow.com by Just Seeds/ </a:t>
            </a:r>
            <a:r>
              <a:rPr lang="en-US" sz="2700" dirty="0" err="1"/>
              <a:t>CultureStrike</a:t>
            </a:r>
            <a:endParaRPr lang="en-US" sz="2700" dirty="0"/>
          </a:p>
        </p:txBody>
      </p:sp>
      <p:pic>
        <p:nvPicPr>
          <p:cNvPr id="4" name="Picture 3">
            <a:extLst>
              <a:ext uri="{FF2B5EF4-FFF2-40B4-BE49-F238E27FC236}">
                <a16:creationId xmlns:a16="http://schemas.microsoft.com/office/drawing/2014/main" id="{148A4619-DABB-41B8-A603-A407EB378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71" y="2090058"/>
            <a:ext cx="5205808" cy="3451451"/>
          </a:xfrm>
          <a:prstGeom prst="rect">
            <a:avLst/>
          </a:prstGeom>
        </p:spPr>
      </p:pic>
      <p:pic>
        <p:nvPicPr>
          <p:cNvPr id="6" name="Picture 5">
            <a:extLst>
              <a:ext uri="{FF2B5EF4-FFF2-40B4-BE49-F238E27FC236}">
                <a16:creationId xmlns:a16="http://schemas.microsoft.com/office/drawing/2014/main" id="{3F5964A0-A9F3-4F16-A6C0-5B8291DDE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966" y="432537"/>
            <a:ext cx="3979302" cy="5992925"/>
          </a:xfrm>
          <a:prstGeom prst="rect">
            <a:avLst/>
          </a:prstGeom>
        </p:spPr>
      </p:pic>
      <p:sp>
        <p:nvSpPr>
          <p:cNvPr id="7" name="TextBox 6">
            <a:extLst>
              <a:ext uri="{FF2B5EF4-FFF2-40B4-BE49-F238E27FC236}">
                <a16:creationId xmlns:a16="http://schemas.microsoft.com/office/drawing/2014/main" id="{543E1555-8311-41F4-ADA8-CA68A6B97BD2}"/>
              </a:ext>
            </a:extLst>
          </p:cNvPr>
          <p:cNvSpPr txBox="1"/>
          <p:nvPr/>
        </p:nvSpPr>
        <p:spPr>
          <a:xfrm>
            <a:off x="440871" y="6030686"/>
            <a:ext cx="1888672" cy="462190"/>
          </a:xfrm>
          <a:prstGeom prst="rect">
            <a:avLst/>
          </a:prstGeom>
          <a:noFill/>
        </p:spPr>
        <p:txBody>
          <a:bodyPr wrap="square" rtlCol="0">
            <a:spAutoFit/>
          </a:bodyPr>
          <a:lstStyle/>
          <a:p>
            <a:r>
              <a:rPr lang="en-US" sz="2400" dirty="0"/>
              <a:t>Raul Deal</a:t>
            </a:r>
          </a:p>
        </p:txBody>
      </p:sp>
      <p:sp>
        <p:nvSpPr>
          <p:cNvPr id="8" name="TextBox 7">
            <a:extLst>
              <a:ext uri="{FF2B5EF4-FFF2-40B4-BE49-F238E27FC236}">
                <a16:creationId xmlns:a16="http://schemas.microsoft.com/office/drawing/2014/main" id="{459EDF2C-E602-4117-8059-E601115542EC}"/>
              </a:ext>
            </a:extLst>
          </p:cNvPr>
          <p:cNvSpPr txBox="1"/>
          <p:nvPr/>
        </p:nvSpPr>
        <p:spPr>
          <a:xfrm>
            <a:off x="4817503" y="5963797"/>
            <a:ext cx="1730154" cy="461665"/>
          </a:xfrm>
          <a:prstGeom prst="rect">
            <a:avLst/>
          </a:prstGeom>
          <a:noFill/>
        </p:spPr>
        <p:txBody>
          <a:bodyPr wrap="none" rtlCol="0">
            <a:spAutoFit/>
          </a:bodyPr>
          <a:lstStyle/>
          <a:p>
            <a:r>
              <a:rPr lang="en-US" sz="2400" dirty="0"/>
              <a:t>Felipe </a:t>
            </a:r>
            <a:r>
              <a:rPr lang="en-US" sz="2400" dirty="0" err="1"/>
              <a:t>Baeza</a:t>
            </a:r>
            <a:endParaRPr lang="en-US" sz="2400" dirty="0"/>
          </a:p>
        </p:txBody>
      </p:sp>
    </p:spTree>
    <p:extLst>
      <p:ext uri="{BB962C8B-B14F-4D97-AF65-F5344CB8AC3E}">
        <p14:creationId xmlns:p14="http://schemas.microsoft.com/office/powerpoint/2010/main" val="246228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Northwest Detention Center, Tacoma opened in 2004</a:t>
            </a:r>
          </a:p>
        </p:txBody>
      </p:sp>
      <p:pic>
        <p:nvPicPr>
          <p:cNvPr id="6" name="Picture 2" descr="C:\Users\Susan\Desktop\immigration 2010\Screen-Shot-2014-06-02-at-8.10.01-AM-700x466.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8099" y="1872120"/>
            <a:ext cx="653634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4044" y="3365552"/>
            <a:ext cx="303911" cy="1268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443" y="1399310"/>
            <a:ext cx="5149225" cy="5149225"/>
          </a:xfrm>
          <a:prstGeom prst="rect">
            <a:avLst/>
          </a:prstGeom>
        </p:spPr>
      </p:pic>
    </p:spTree>
    <p:extLst>
      <p:ext uri="{BB962C8B-B14F-4D97-AF65-F5344CB8AC3E}">
        <p14:creationId xmlns:p14="http://schemas.microsoft.com/office/powerpoint/2010/main" val="201378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Inside the Northwest Detention Center</a:t>
            </a:r>
            <a:br>
              <a:rPr lang="en-US" dirty="0"/>
            </a:br>
            <a:r>
              <a:rPr lang="en-US" dirty="0"/>
              <a:t>photograph by Alex Stonehill from the Globalist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03" y="2054225"/>
            <a:ext cx="6667500" cy="4438650"/>
          </a:xfrm>
          <a:prstGeom prst="rect">
            <a:avLst/>
          </a:prstGeom>
        </p:spPr>
      </p:pic>
      <p:sp>
        <p:nvSpPr>
          <p:cNvPr id="2" name="TextBox 1">
            <a:extLst>
              <a:ext uri="{FF2B5EF4-FFF2-40B4-BE49-F238E27FC236}">
                <a16:creationId xmlns:a16="http://schemas.microsoft.com/office/drawing/2014/main" id="{B6D347C4-512E-4681-9321-1747EC61D214}"/>
              </a:ext>
            </a:extLst>
          </p:cNvPr>
          <p:cNvSpPr txBox="1"/>
          <p:nvPr/>
        </p:nvSpPr>
        <p:spPr>
          <a:xfrm>
            <a:off x="7936978" y="2054225"/>
            <a:ext cx="3657600" cy="4524315"/>
          </a:xfrm>
          <a:prstGeom prst="rect">
            <a:avLst/>
          </a:prstGeom>
          <a:noFill/>
        </p:spPr>
        <p:txBody>
          <a:bodyPr wrap="square" rtlCol="0">
            <a:spAutoFit/>
          </a:bodyPr>
          <a:lstStyle/>
          <a:p>
            <a:r>
              <a:rPr lang="en-US" sz="3200" dirty="0">
                <a:solidFill>
                  <a:srgbClr val="C00000"/>
                </a:solidFill>
              </a:rPr>
              <a:t>Run for Profit by GEO </a:t>
            </a:r>
          </a:p>
          <a:p>
            <a:r>
              <a:rPr lang="en-US" sz="3200" dirty="0">
                <a:solidFill>
                  <a:srgbClr val="C00000"/>
                </a:solidFill>
              </a:rPr>
              <a:t>In contract with ICE</a:t>
            </a:r>
          </a:p>
          <a:p>
            <a:r>
              <a:rPr lang="en-US" sz="3200" dirty="0"/>
              <a:t>Over 1500 beds</a:t>
            </a:r>
          </a:p>
          <a:p>
            <a:r>
              <a:rPr lang="en-US" sz="3200" dirty="0"/>
              <a:t>Paid $1. a day for work</a:t>
            </a:r>
          </a:p>
          <a:p>
            <a:r>
              <a:rPr lang="en-US" sz="3200" dirty="0"/>
              <a:t>Little recreation</a:t>
            </a:r>
          </a:p>
          <a:p>
            <a:r>
              <a:rPr lang="en-US" sz="3200" dirty="0"/>
              <a:t>Minimal medical treatment</a:t>
            </a:r>
          </a:p>
        </p:txBody>
      </p:sp>
    </p:spTree>
    <p:extLst>
      <p:ext uri="{BB962C8B-B14F-4D97-AF65-F5344CB8AC3E}">
        <p14:creationId xmlns:p14="http://schemas.microsoft.com/office/powerpoint/2010/main" val="153213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5" descr="C:\Users\Susan\Desktop\Detention project\Tacoma Detention Center\Who would Jesus deport (600x800).jpg">
            <a:extLst>
              <a:ext uri="{FF2B5EF4-FFF2-40B4-BE49-F238E27FC236}">
                <a16:creationId xmlns:a16="http://schemas.microsoft.com/office/drawing/2014/main" id="{BAC23837-28F3-4B0D-8A6C-BDE4A30D1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735" y="1117847"/>
            <a:ext cx="7346768" cy="527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1">
            <a:extLst>
              <a:ext uri="{FF2B5EF4-FFF2-40B4-BE49-F238E27FC236}">
                <a16:creationId xmlns:a16="http://schemas.microsoft.com/office/drawing/2014/main" id="{832E8F11-2CA6-49B0-BE98-763B7CF63F6A}"/>
              </a:ext>
            </a:extLst>
          </p:cNvPr>
          <p:cNvSpPr txBox="1">
            <a:spLocks noChangeArrowheads="1"/>
          </p:cNvSpPr>
          <p:nvPr/>
        </p:nvSpPr>
        <p:spPr bwMode="auto">
          <a:xfrm>
            <a:off x="5181601" y="152400"/>
            <a:ext cx="60438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Tacoma Detention Center  May 2012</a:t>
            </a:r>
          </a:p>
        </p:txBody>
      </p:sp>
      <p:pic>
        <p:nvPicPr>
          <p:cNvPr id="65541" name="Picture 6" descr="C:\Users\Susan\Desktop\Detention project\Tacoma Detention Center\Lady Liberty (800x600).jpg">
            <a:extLst>
              <a:ext uri="{FF2B5EF4-FFF2-40B4-BE49-F238E27FC236}">
                <a16:creationId xmlns:a16="http://schemas.microsoft.com/office/drawing/2014/main" id="{6F39E80C-9CFA-453D-9740-23E6D6609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53" y="337344"/>
            <a:ext cx="3584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A6D4836-A717-45C2-A904-5516359651E8}"/>
              </a:ext>
            </a:extLst>
          </p:cNvPr>
          <p:cNvSpPr txBox="1"/>
          <p:nvPr/>
        </p:nvSpPr>
        <p:spPr>
          <a:xfrm>
            <a:off x="759416" y="4404869"/>
            <a:ext cx="3208149" cy="1077218"/>
          </a:xfrm>
          <a:prstGeom prst="rect">
            <a:avLst/>
          </a:prstGeom>
          <a:noFill/>
        </p:spPr>
        <p:txBody>
          <a:bodyPr wrap="square" rtlCol="0">
            <a:spAutoFit/>
          </a:bodyPr>
          <a:lstStyle/>
          <a:p>
            <a:r>
              <a:rPr lang="en-US" sz="3200" dirty="0"/>
              <a:t>Backbone Campaign</a:t>
            </a:r>
          </a:p>
        </p:txBody>
      </p:sp>
    </p:spTree>
    <p:extLst>
      <p:ext uri="{BB962C8B-B14F-4D97-AF65-F5344CB8AC3E}">
        <p14:creationId xmlns:p14="http://schemas.microsoft.com/office/powerpoint/2010/main" val="3950600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Susan\Desktop\immigration 2010\Migration_Is_Beautiful_lp.jpg">
            <a:extLst>
              <a:ext uri="{FF2B5EF4-FFF2-40B4-BE49-F238E27FC236}">
                <a16:creationId xmlns:a16="http://schemas.microsoft.com/office/drawing/2014/main" id="{02F1F1B2-EFF4-41F2-A459-EC1C6F3A9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237" y="658678"/>
            <a:ext cx="7122763" cy="534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1">
            <a:extLst>
              <a:ext uri="{FF2B5EF4-FFF2-40B4-BE49-F238E27FC236}">
                <a16:creationId xmlns:a16="http://schemas.microsoft.com/office/drawing/2014/main" id="{81BD5C88-9AF1-4B85-AF13-0635E6AD4E75}"/>
              </a:ext>
            </a:extLst>
          </p:cNvPr>
          <p:cNvSpPr txBox="1">
            <a:spLocks noChangeArrowheads="1"/>
          </p:cNvSpPr>
          <p:nvPr/>
        </p:nvSpPr>
        <p:spPr bwMode="auto">
          <a:xfrm>
            <a:off x="2133600" y="6324600"/>
            <a:ext cx="2325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Backbone Campaign</a:t>
            </a:r>
          </a:p>
        </p:txBody>
      </p:sp>
    </p:spTree>
    <p:extLst>
      <p:ext uri="{BB962C8B-B14F-4D97-AF65-F5344CB8AC3E}">
        <p14:creationId xmlns:p14="http://schemas.microsoft.com/office/powerpoint/2010/main" val="2143146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59" y="2867185"/>
            <a:ext cx="6579070" cy="3700727"/>
          </a:xfrm>
          <a:prstGeom prst="rect">
            <a:avLst/>
          </a:prstGeom>
          <a:ln>
            <a:solidFill>
              <a:schemeClr val="accent5"/>
            </a:solidFill>
          </a:ln>
        </p:spPr>
      </p:pic>
      <p:sp>
        <p:nvSpPr>
          <p:cNvPr id="6" name="Title 5"/>
          <p:cNvSpPr>
            <a:spLocks noGrp="1"/>
          </p:cNvSpPr>
          <p:nvPr>
            <p:ph type="title"/>
          </p:nvPr>
        </p:nvSpPr>
        <p:spPr>
          <a:xfrm>
            <a:off x="378224" y="213989"/>
            <a:ext cx="2828111" cy="1380312"/>
          </a:xfrm>
        </p:spPr>
        <p:txBody>
          <a:bodyPr>
            <a:normAutofit/>
          </a:bodyPr>
          <a:lstStyle/>
          <a:p>
            <a:r>
              <a:rPr lang="en-US" sz="2800" dirty="0"/>
              <a:t>Day of the Dead protest at NWDC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832" y="278970"/>
            <a:ext cx="2828111" cy="37708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8157" y="278970"/>
            <a:ext cx="2828111" cy="3770814"/>
          </a:xfrm>
          <a:prstGeom prst="rect">
            <a:avLst/>
          </a:prstGeom>
        </p:spPr>
      </p:pic>
      <p:sp>
        <p:nvSpPr>
          <p:cNvPr id="10" name="TextBox 9"/>
          <p:cNvSpPr txBox="1"/>
          <p:nvPr/>
        </p:nvSpPr>
        <p:spPr>
          <a:xfrm>
            <a:off x="2302639" y="2237173"/>
            <a:ext cx="2557110" cy="461665"/>
          </a:xfrm>
          <a:prstGeom prst="rect">
            <a:avLst/>
          </a:prstGeom>
          <a:noFill/>
        </p:spPr>
        <p:txBody>
          <a:bodyPr wrap="none" rtlCol="0">
            <a:spAutoFit/>
          </a:bodyPr>
          <a:lstStyle/>
          <a:p>
            <a:r>
              <a:rPr lang="en-US" sz="2400" dirty="0"/>
              <a:t>La calavera </a:t>
            </a:r>
            <a:r>
              <a:rPr lang="en-US" sz="2400" dirty="0" err="1"/>
              <a:t>catrina</a:t>
            </a:r>
            <a:r>
              <a:rPr lang="en-US" sz="2400" dirty="0"/>
              <a:t> </a:t>
            </a:r>
          </a:p>
        </p:txBody>
      </p:sp>
      <p:sp>
        <p:nvSpPr>
          <p:cNvPr id="3" name="Arrow: Down 2">
            <a:extLst>
              <a:ext uri="{FF2B5EF4-FFF2-40B4-BE49-F238E27FC236}">
                <a16:creationId xmlns:a16="http://schemas.microsoft.com/office/drawing/2014/main" id="{20CC9BF6-A77F-44B6-8617-D53E9851911E}"/>
              </a:ext>
            </a:extLst>
          </p:cNvPr>
          <p:cNvSpPr/>
          <p:nvPr/>
        </p:nvSpPr>
        <p:spPr>
          <a:xfrm>
            <a:off x="653143" y="3306304"/>
            <a:ext cx="609600" cy="503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7C3517-E1D9-4B40-9D4D-CEC7392DA4C1}"/>
              </a:ext>
            </a:extLst>
          </p:cNvPr>
          <p:cNvSpPr txBox="1"/>
          <p:nvPr/>
        </p:nvSpPr>
        <p:spPr>
          <a:xfrm>
            <a:off x="6692269" y="2375672"/>
            <a:ext cx="1315328" cy="646331"/>
          </a:xfrm>
          <a:prstGeom prst="rect">
            <a:avLst/>
          </a:prstGeom>
          <a:noFill/>
        </p:spPr>
        <p:txBody>
          <a:bodyPr wrap="square" rtlCol="0">
            <a:spAutoFit/>
          </a:bodyPr>
          <a:lstStyle/>
          <a:p>
            <a:r>
              <a:rPr lang="en-US" dirty="0"/>
              <a:t>Orphaned by IICE</a:t>
            </a:r>
          </a:p>
        </p:txBody>
      </p:sp>
      <p:sp>
        <p:nvSpPr>
          <p:cNvPr id="11" name="TextBox 10">
            <a:extLst>
              <a:ext uri="{FF2B5EF4-FFF2-40B4-BE49-F238E27FC236}">
                <a16:creationId xmlns:a16="http://schemas.microsoft.com/office/drawing/2014/main" id="{7AAB7F28-6582-4FBB-AE97-5C6E98E5A75B}"/>
              </a:ext>
            </a:extLst>
          </p:cNvPr>
          <p:cNvSpPr txBox="1"/>
          <p:nvPr/>
        </p:nvSpPr>
        <p:spPr>
          <a:xfrm>
            <a:off x="9520380" y="3022003"/>
            <a:ext cx="1737710" cy="923330"/>
          </a:xfrm>
          <a:prstGeom prst="rect">
            <a:avLst/>
          </a:prstGeom>
          <a:noFill/>
        </p:spPr>
        <p:txBody>
          <a:bodyPr wrap="square" rtlCol="0">
            <a:spAutoFit/>
          </a:bodyPr>
          <a:lstStyle/>
          <a:p>
            <a:r>
              <a:rPr lang="en-US" dirty="0"/>
              <a:t>Families Ripped by ICE deportation</a:t>
            </a:r>
          </a:p>
        </p:txBody>
      </p:sp>
    </p:spTree>
    <p:extLst>
      <p:ext uri="{BB962C8B-B14F-4D97-AF65-F5344CB8AC3E}">
        <p14:creationId xmlns:p14="http://schemas.microsoft.com/office/powerpoint/2010/main" val="328748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FC0-5423-44CF-83AF-EED4B950E348}"/>
              </a:ext>
            </a:extLst>
          </p:cNvPr>
          <p:cNvSpPr>
            <a:spLocks noGrp="1"/>
          </p:cNvSpPr>
          <p:nvPr>
            <p:ph type="title"/>
          </p:nvPr>
        </p:nvSpPr>
        <p:spPr>
          <a:xfrm>
            <a:off x="838200" y="175325"/>
            <a:ext cx="10515600" cy="1325563"/>
          </a:xfrm>
        </p:spPr>
        <p:txBody>
          <a:bodyPr>
            <a:normAutofit/>
          </a:bodyPr>
          <a:lstStyle/>
          <a:p>
            <a:r>
              <a:rPr lang="en-US" sz="3600" dirty="0"/>
              <a:t>Drawing by Detainee Luis Rodriguez </a:t>
            </a:r>
            <a:r>
              <a:rPr lang="en-US" sz="3600" dirty="0" err="1"/>
              <a:t>Arenival</a:t>
            </a:r>
            <a:br>
              <a:rPr lang="en-US" sz="3600" dirty="0"/>
            </a:br>
            <a:r>
              <a:rPr lang="en-US" sz="3600" dirty="0"/>
              <a:t>smuggled out by lawyer </a:t>
            </a:r>
          </a:p>
        </p:txBody>
      </p:sp>
      <p:pic>
        <p:nvPicPr>
          <p:cNvPr id="4" name="Picture 3">
            <a:extLst>
              <a:ext uri="{FF2B5EF4-FFF2-40B4-BE49-F238E27FC236}">
                <a16:creationId xmlns:a16="http://schemas.microsoft.com/office/drawing/2014/main" id="{E86014AC-0E24-47D3-AD7F-2FD5088E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027" y="1539175"/>
            <a:ext cx="9144000" cy="5143500"/>
          </a:xfrm>
          <a:prstGeom prst="rect">
            <a:avLst/>
          </a:prstGeom>
        </p:spPr>
      </p:pic>
    </p:spTree>
    <p:extLst>
      <p:ext uri="{BB962C8B-B14F-4D97-AF65-F5344CB8AC3E}">
        <p14:creationId xmlns:p14="http://schemas.microsoft.com/office/powerpoint/2010/main" val="276532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1B6A-3A01-4DB7-9D88-592E393BF30E}"/>
              </a:ext>
            </a:extLst>
          </p:cNvPr>
          <p:cNvSpPr>
            <a:spLocks noGrp="1"/>
          </p:cNvSpPr>
          <p:nvPr>
            <p:ph type="title" idx="4294967295"/>
          </p:nvPr>
        </p:nvSpPr>
        <p:spPr>
          <a:xfrm>
            <a:off x="0" y="365125"/>
            <a:ext cx="11504613" cy="1325563"/>
          </a:xfrm>
        </p:spPr>
        <p:txBody>
          <a:bodyPr>
            <a:normAutofit fontScale="90000"/>
          </a:bodyPr>
          <a:lstStyle/>
          <a:p>
            <a:r>
              <a:rPr lang="en-US" dirty="0">
                <a:latin typeface="Arial" panose="020B0604020202020204" pitchFamily="34" charset="0"/>
                <a:cs typeface="Arial" panose="020B0604020202020204" pitchFamily="34" charset="0"/>
              </a:rPr>
              <a:t>1875 Page Law and 1882 Chinese Exclusion Act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First Federal Regulations on  Immigration</a:t>
            </a:r>
          </a:p>
        </p:txBody>
      </p:sp>
      <p:sp>
        <p:nvSpPr>
          <p:cNvPr id="3" name="Content Placeholder 2">
            <a:extLst>
              <a:ext uri="{FF2B5EF4-FFF2-40B4-BE49-F238E27FC236}">
                <a16:creationId xmlns:a16="http://schemas.microsoft.com/office/drawing/2014/main" id="{75167B2B-EAA3-4369-97D3-B3D1DA0901FF}"/>
              </a:ext>
            </a:extLst>
          </p:cNvPr>
          <p:cNvSpPr>
            <a:spLocks noGrp="1"/>
          </p:cNvSpPr>
          <p:nvPr>
            <p:ph idx="4294967295"/>
          </p:nvPr>
        </p:nvSpPr>
        <p:spPr>
          <a:xfrm>
            <a:off x="0" y="2114550"/>
            <a:ext cx="10972800" cy="3614738"/>
          </a:xfrm>
        </p:spPr>
        <p:txBody>
          <a:bodyPr>
            <a:normAutofit fontScale="40000" lnSpcReduction="20000"/>
          </a:bodyPr>
          <a:lstStyle/>
          <a:p>
            <a:r>
              <a:rPr lang="en-US" sz="8000" dirty="0">
                <a:latin typeface="Arial" panose="020B0604020202020204" pitchFamily="34" charset="0"/>
                <a:cs typeface="Arial" panose="020B0604020202020204" pitchFamily="34" charset="0"/>
              </a:rPr>
              <a:t>Tool to define “American” began with </a:t>
            </a:r>
            <a:r>
              <a:rPr lang="en-US" sz="8000" dirty="0" err="1">
                <a:latin typeface="Arial" panose="020B0604020202020204" pitchFamily="34" charset="0"/>
                <a:cs typeface="Arial" panose="020B0604020202020204" pitchFamily="34" charset="0"/>
              </a:rPr>
              <a:t>with</a:t>
            </a:r>
            <a:r>
              <a:rPr lang="en-US" sz="8000" dirty="0">
                <a:latin typeface="Arial" panose="020B0604020202020204" pitchFamily="34" charset="0"/>
                <a:cs typeface="Arial" panose="020B0604020202020204" pitchFamily="34" charset="0"/>
              </a:rPr>
              <a:t> </a:t>
            </a:r>
            <a:r>
              <a:rPr lang="en-US" sz="8000" dirty="0">
                <a:solidFill>
                  <a:srgbClr val="FF0000"/>
                </a:solidFill>
                <a:latin typeface="Arial" panose="020B0604020202020204" pitchFamily="34" charset="0"/>
                <a:cs typeface="Arial" panose="020B0604020202020204" pitchFamily="34" charset="0"/>
              </a:rPr>
              <a:t>exclusions by race, gender, and class</a:t>
            </a:r>
          </a:p>
          <a:p>
            <a:endParaRPr lang="en-US" sz="8000" dirty="0">
              <a:latin typeface="Arial" panose="020B0604020202020204" pitchFamily="34" charset="0"/>
              <a:cs typeface="Arial" panose="020B0604020202020204" pitchFamily="34" charset="0"/>
            </a:endParaRPr>
          </a:p>
          <a:p>
            <a:r>
              <a:rPr lang="en-US" sz="8000" dirty="0">
                <a:latin typeface="Arial" panose="020B0604020202020204" pitchFamily="34" charset="0"/>
                <a:cs typeface="Arial" panose="020B0604020202020204" pitchFamily="34" charset="0"/>
              </a:rPr>
              <a:t>“Legalized restriction, exclusion and deportation of immigrants considered to be threats to the US for first time. “ </a:t>
            </a:r>
            <a:r>
              <a:rPr lang="en-US" sz="8000" dirty="0">
                <a:solidFill>
                  <a:srgbClr val="FF0000"/>
                </a:solidFill>
                <a:latin typeface="Arial" panose="020B0604020202020204" pitchFamily="34" charset="0"/>
                <a:cs typeface="Arial" panose="020B0604020202020204" pitchFamily="34" charset="0"/>
              </a:rPr>
              <a:t>Established  inspection, documentation </a:t>
            </a:r>
          </a:p>
          <a:p>
            <a:endParaRPr lang="en-US" sz="8000" dirty="0">
              <a:solidFill>
                <a:srgbClr val="FF0000"/>
              </a:solidFill>
              <a:latin typeface="Arial" panose="020B0604020202020204" pitchFamily="34" charset="0"/>
              <a:cs typeface="Arial" panose="020B0604020202020204" pitchFamily="34" charset="0"/>
            </a:endParaRPr>
          </a:p>
          <a:p>
            <a:r>
              <a:rPr lang="en-US" sz="8000" dirty="0">
                <a:latin typeface="Arial" panose="020B0604020202020204" pitchFamily="34" charset="0"/>
                <a:cs typeface="Arial" panose="020B0604020202020204" pitchFamily="34" charset="0"/>
              </a:rPr>
              <a:t>Regulation in hands of </a:t>
            </a:r>
            <a:r>
              <a:rPr lang="en-US" sz="8000" dirty="0">
                <a:solidFill>
                  <a:srgbClr val="FF0000"/>
                </a:solidFill>
                <a:latin typeface="Arial" panose="020B0604020202020204" pitchFamily="34" charset="0"/>
                <a:cs typeface="Arial" panose="020B0604020202020204" pitchFamily="34" charset="0"/>
              </a:rPr>
              <a:t>immigration officials, not the courts</a:t>
            </a:r>
            <a:r>
              <a:rPr lang="en-US" sz="8000" dirty="0">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9451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EBF28-3161-4B5E-BCC6-83D32F5B6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7527"/>
            <a:ext cx="5936511" cy="3948012"/>
          </a:xfrm>
          <a:prstGeom prst="rect">
            <a:avLst/>
          </a:prstGeom>
        </p:spPr>
      </p:pic>
      <p:sp>
        <p:nvSpPr>
          <p:cNvPr id="5" name="TextBox 4">
            <a:extLst>
              <a:ext uri="{FF2B5EF4-FFF2-40B4-BE49-F238E27FC236}">
                <a16:creationId xmlns:a16="http://schemas.microsoft.com/office/drawing/2014/main" id="{78C14153-4B41-4C65-B299-21F1F8247C16}"/>
              </a:ext>
            </a:extLst>
          </p:cNvPr>
          <p:cNvSpPr txBox="1"/>
          <p:nvPr/>
        </p:nvSpPr>
        <p:spPr>
          <a:xfrm>
            <a:off x="590801" y="4439947"/>
            <a:ext cx="3387277" cy="1815882"/>
          </a:xfrm>
          <a:prstGeom prst="rect">
            <a:avLst/>
          </a:prstGeom>
          <a:noFill/>
        </p:spPr>
        <p:txBody>
          <a:bodyPr wrap="square" rtlCol="0">
            <a:spAutoFit/>
          </a:bodyPr>
          <a:lstStyle/>
          <a:p>
            <a:r>
              <a:rPr lang="en-US" sz="2800" dirty="0"/>
              <a:t>Drawing of deportation by</a:t>
            </a:r>
          </a:p>
          <a:p>
            <a:r>
              <a:rPr lang="en-US" sz="2800" dirty="0"/>
              <a:t>Luis Rodriguez </a:t>
            </a:r>
            <a:r>
              <a:rPr lang="en-US" sz="2800" dirty="0" err="1"/>
              <a:t>Arenival</a:t>
            </a:r>
            <a:endParaRPr lang="en-US" sz="2800" dirty="0"/>
          </a:p>
        </p:txBody>
      </p:sp>
      <p:pic>
        <p:nvPicPr>
          <p:cNvPr id="7" name="Picture 6">
            <a:extLst>
              <a:ext uri="{FF2B5EF4-FFF2-40B4-BE49-F238E27FC236}">
                <a16:creationId xmlns:a16="http://schemas.microsoft.com/office/drawing/2014/main" id="{AEC08272-5027-429A-AB29-EA21F6BE7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45" y="602171"/>
            <a:ext cx="4863905" cy="3647929"/>
          </a:xfrm>
          <a:prstGeom prst="rect">
            <a:avLst/>
          </a:prstGeom>
        </p:spPr>
      </p:pic>
      <p:pic>
        <p:nvPicPr>
          <p:cNvPr id="8" name="Picture 7">
            <a:extLst>
              <a:ext uri="{FF2B5EF4-FFF2-40B4-BE49-F238E27FC236}">
                <a16:creationId xmlns:a16="http://schemas.microsoft.com/office/drawing/2014/main" id="{93491362-EE9C-4E45-BDEE-C6D72F9FD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983" y="1777946"/>
            <a:ext cx="3780941" cy="4944307"/>
          </a:xfrm>
          <a:prstGeom prst="rect">
            <a:avLst/>
          </a:prstGeom>
        </p:spPr>
      </p:pic>
    </p:spTree>
    <p:extLst>
      <p:ext uri="{BB962C8B-B14F-4D97-AF65-F5344CB8AC3E}">
        <p14:creationId xmlns:p14="http://schemas.microsoft.com/office/powerpoint/2010/main" val="1511183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187" y="287995"/>
            <a:ext cx="8199120" cy="1081088"/>
          </a:xfrm>
        </p:spPr>
        <p:txBody>
          <a:bodyPr>
            <a:normAutofit/>
          </a:bodyPr>
          <a:lstStyle/>
          <a:p>
            <a:r>
              <a:rPr lang="en-US" sz="3200" dirty="0"/>
              <a:t>Pavel </a:t>
            </a:r>
            <a:r>
              <a:rPr lang="en-US" sz="3200" dirty="0" err="1"/>
              <a:t>Bahmatov</a:t>
            </a:r>
            <a:r>
              <a:rPr lang="en-US" sz="3200" dirty="0"/>
              <a:t> Detainee in Tacoma/</a:t>
            </a:r>
            <a:r>
              <a:rPr lang="en-US" sz="3200" dirty="0" err="1"/>
              <a:t>Dalles</a:t>
            </a:r>
            <a:r>
              <a:rPr lang="en-US" sz="3200" dirty="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877" y="1505146"/>
            <a:ext cx="6142483" cy="4606094"/>
          </a:xfrm>
          <a:prstGeom prst="rect">
            <a:avLst/>
          </a:prstGeom>
        </p:spPr>
      </p:pic>
      <p:sp>
        <p:nvSpPr>
          <p:cNvPr id="4" name="TextBox 3"/>
          <p:cNvSpPr txBox="1"/>
          <p:nvPr/>
        </p:nvSpPr>
        <p:spPr>
          <a:xfrm>
            <a:off x="7474226" y="1505146"/>
            <a:ext cx="4386470" cy="4524315"/>
          </a:xfrm>
          <a:prstGeom prst="rect">
            <a:avLst/>
          </a:prstGeom>
          <a:noFill/>
        </p:spPr>
        <p:txBody>
          <a:bodyPr wrap="square" rtlCol="0">
            <a:spAutoFit/>
          </a:bodyPr>
          <a:lstStyle/>
          <a:p>
            <a:r>
              <a:rPr lang="en-US" dirty="0"/>
              <a:t>"Everything made here is mostly out of paper </a:t>
            </a:r>
          </a:p>
          <a:p>
            <a:r>
              <a:rPr lang="en-US" dirty="0"/>
              <a:t>or plastic, for instance I am making little shoes,</a:t>
            </a:r>
          </a:p>
          <a:p>
            <a:r>
              <a:rPr lang="en-US" dirty="0"/>
              <a:t> purses, jewelry boxes, picture frames and </a:t>
            </a:r>
          </a:p>
          <a:p>
            <a:r>
              <a:rPr lang="en-US" dirty="0"/>
              <a:t>more out of recycled paper and plastic. </a:t>
            </a:r>
          </a:p>
          <a:p>
            <a:r>
              <a:rPr lang="en-US" dirty="0">
                <a:solidFill>
                  <a:srgbClr val="C00000"/>
                </a:solidFill>
              </a:rPr>
              <a:t>I use plastic wrappers from candy, </a:t>
            </a:r>
          </a:p>
          <a:p>
            <a:r>
              <a:rPr lang="en-US" dirty="0">
                <a:solidFill>
                  <a:srgbClr val="C00000"/>
                </a:solidFill>
              </a:rPr>
              <a:t>ramen noodles, cookies,</a:t>
            </a:r>
          </a:p>
          <a:p>
            <a:r>
              <a:rPr lang="en-US" dirty="0"/>
              <a:t> anything really  that we can get around here.</a:t>
            </a:r>
          </a:p>
          <a:p>
            <a:r>
              <a:rPr lang="en-US" dirty="0"/>
              <a:t> </a:t>
            </a:r>
            <a:r>
              <a:rPr lang="en-US" dirty="0">
                <a:solidFill>
                  <a:srgbClr val="C00000"/>
                </a:solidFill>
              </a:rPr>
              <a:t>The silver colors is mostly inside of the chips</a:t>
            </a:r>
          </a:p>
          <a:p>
            <a:r>
              <a:rPr lang="en-US" dirty="0">
                <a:solidFill>
                  <a:srgbClr val="C00000"/>
                </a:solidFill>
              </a:rPr>
              <a:t> bags or candy bar wrappers. </a:t>
            </a:r>
          </a:p>
          <a:p>
            <a:r>
              <a:rPr lang="en-US" dirty="0"/>
              <a:t>Most of the things I make are woven together </a:t>
            </a:r>
          </a:p>
          <a:p>
            <a:r>
              <a:rPr lang="en-US" dirty="0"/>
              <a:t>and then sown with </a:t>
            </a:r>
            <a:r>
              <a:rPr lang="en-US" dirty="0">
                <a:solidFill>
                  <a:srgbClr val="C00000"/>
                </a:solidFill>
              </a:rPr>
              <a:t>plastic string </a:t>
            </a:r>
          </a:p>
          <a:p>
            <a:r>
              <a:rPr lang="en-US" dirty="0">
                <a:solidFill>
                  <a:srgbClr val="C00000"/>
                </a:solidFill>
              </a:rPr>
              <a:t>that we make out of garbage bags. </a:t>
            </a:r>
          </a:p>
        </p:txBody>
      </p:sp>
    </p:spTree>
    <p:extLst>
      <p:ext uri="{BB962C8B-B14F-4D97-AF65-F5344CB8AC3E}">
        <p14:creationId xmlns:p14="http://schemas.microsoft.com/office/powerpoint/2010/main" val="4150147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2253" y="997529"/>
            <a:ext cx="5678307" cy="42587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47" y="0"/>
            <a:ext cx="5122069" cy="6858000"/>
          </a:xfrm>
          <a:prstGeom prst="rect">
            <a:avLst/>
          </a:prstGeom>
        </p:spPr>
      </p:pic>
    </p:spTree>
    <p:extLst>
      <p:ext uri="{BB962C8B-B14F-4D97-AF65-F5344CB8AC3E}">
        <p14:creationId xmlns:p14="http://schemas.microsoft.com/office/powerpoint/2010/main" val="96853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A346F-E351-4167-B3A2-6E33322C4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10" y="1027906"/>
            <a:ext cx="10189028" cy="5731328"/>
          </a:xfrm>
          <a:prstGeom prst="rect">
            <a:avLst/>
          </a:prstGeom>
        </p:spPr>
      </p:pic>
      <p:sp>
        <p:nvSpPr>
          <p:cNvPr id="4" name="Title 3">
            <a:extLst>
              <a:ext uri="{FF2B5EF4-FFF2-40B4-BE49-F238E27FC236}">
                <a16:creationId xmlns:a16="http://schemas.microsoft.com/office/drawing/2014/main" id="{5053753E-8515-4FCE-AF0E-7F7DB0133EF7}"/>
              </a:ext>
            </a:extLst>
          </p:cNvPr>
          <p:cNvSpPr>
            <a:spLocks noGrp="1"/>
          </p:cNvSpPr>
          <p:nvPr>
            <p:ph type="title"/>
          </p:nvPr>
        </p:nvSpPr>
        <p:spPr>
          <a:xfrm>
            <a:off x="838200" y="98766"/>
            <a:ext cx="10515600" cy="1325563"/>
          </a:xfrm>
        </p:spPr>
        <p:txBody>
          <a:bodyPr>
            <a:noAutofit/>
          </a:bodyPr>
          <a:lstStyle/>
          <a:p>
            <a:r>
              <a:rPr lang="en-US" sz="3600" dirty="0"/>
              <a:t>David Long  Hunger Strikers Wall Painting </a:t>
            </a:r>
            <a:br>
              <a:rPr lang="en-US" sz="3600" dirty="0"/>
            </a:br>
            <a:r>
              <a:rPr lang="en-US" sz="3600" dirty="0" err="1"/>
              <a:t>Spaceworks</a:t>
            </a:r>
            <a:r>
              <a:rPr lang="en-US" sz="3600" dirty="0"/>
              <a:t> Gallery Summer 2017</a:t>
            </a:r>
            <a:br>
              <a:rPr lang="en-US" sz="3600" dirty="0"/>
            </a:br>
            <a:endParaRPr lang="en-US" sz="3600" dirty="0"/>
          </a:p>
        </p:txBody>
      </p:sp>
    </p:spTree>
    <p:extLst>
      <p:ext uri="{BB962C8B-B14F-4D97-AF65-F5344CB8AC3E}">
        <p14:creationId xmlns:p14="http://schemas.microsoft.com/office/powerpoint/2010/main" val="3354144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8072" y="332509"/>
            <a:ext cx="8478981" cy="6359236"/>
          </a:xfrm>
          <a:prstGeom prst="rect">
            <a:avLst/>
          </a:prstGeom>
        </p:spPr>
      </p:pic>
    </p:spTree>
    <p:extLst>
      <p:ext uri="{BB962C8B-B14F-4D97-AF65-F5344CB8AC3E}">
        <p14:creationId xmlns:p14="http://schemas.microsoft.com/office/powerpoint/2010/main" val="2314368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F1E7C5-E8AE-4083-BFD6-8FD46833B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986" y="-2383"/>
            <a:ext cx="5533589" cy="6860383"/>
          </a:xfrm>
          <a:prstGeom prst="rect">
            <a:avLst/>
          </a:prstGeom>
        </p:spPr>
      </p:pic>
      <p:sp>
        <p:nvSpPr>
          <p:cNvPr id="4" name="TextBox 3">
            <a:extLst>
              <a:ext uri="{FF2B5EF4-FFF2-40B4-BE49-F238E27FC236}">
                <a16:creationId xmlns:a16="http://schemas.microsoft.com/office/drawing/2014/main" id="{9AA4483F-E6DD-4D09-9BEA-A46893B9A7CF}"/>
              </a:ext>
            </a:extLst>
          </p:cNvPr>
          <p:cNvSpPr txBox="1"/>
          <p:nvPr/>
        </p:nvSpPr>
        <p:spPr>
          <a:xfrm>
            <a:off x="697424" y="5625885"/>
            <a:ext cx="4776629" cy="1077218"/>
          </a:xfrm>
          <a:prstGeom prst="rect">
            <a:avLst/>
          </a:prstGeom>
          <a:noFill/>
        </p:spPr>
        <p:txBody>
          <a:bodyPr wrap="none" rtlCol="0">
            <a:spAutoFit/>
          </a:bodyPr>
          <a:lstStyle/>
          <a:p>
            <a:r>
              <a:rPr lang="en-US" sz="3200" dirty="0"/>
              <a:t>Child’s drawing of deported</a:t>
            </a:r>
          </a:p>
          <a:p>
            <a:r>
              <a:rPr lang="en-US" sz="3200" dirty="0"/>
              <a:t>mother</a:t>
            </a:r>
          </a:p>
        </p:txBody>
      </p:sp>
    </p:spTree>
    <p:extLst>
      <p:ext uri="{BB962C8B-B14F-4D97-AF65-F5344CB8AC3E}">
        <p14:creationId xmlns:p14="http://schemas.microsoft.com/office/powerpoint/2010/main" val="68312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E82B-8DBD-4427-B213-E22A349AFDAC}"/>
              </a:ext>
            </a:extLst>
          </p:cNvPr>
          <p:cNvSpPr>
            <a:spLocks noGrp="1"/>
          </p:cNvSpPr>
          <p:nvPr>
            <p:ph type="title"/>
          </p:nvPr>
        </p:nvSpPr>
        <p:spPr/>
        <p:txBody>
          <a:bodyPr/>
          <a:lstStyle/>
          <a:p>
            <a:r>
              <a:rPr lang="en-US" dirty="0"/>
              <a:t>People’s Tribunal Feb 4, 2018 organized by</a:t>
            </a:r>
            <a:br>
              <a:rPr lang="en-US" dirty="0"/>
            </a:br>
            <a:r>
              <a:rPr lang="en-US" dirty="0"/>
              <a:t>Northwest Detention Center Resistance</a:t>
            </a:r>
          </a:p>
        </p:txBody>
      </p:sp>
      <p:pic>
        <p:nvPicPr>
          <p:cNvPr id="6" name="Picture 5">
            <a:extLst>
              <a:ext uri="{FF2B5EF4-FFF2-40B4-BE49-F238E27FC236}">
                <a16:creationId xmlns:a16="http://schemas.microsoft.com/office/drawing/2014/main" id="{5B930466-4BC4-4AAD-91CB-869FE1B75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92" y="2675675"/>
            <a:ext cx="4864609" cy="3235155"/>
          </a:xfrm>
          <a:prstGeom prst="rect">
            <a:avLst/>
          </a:prstGeom>
        </p:spPr>
      </p:pic>
      <p:pic>
        <p:nvPicPr>
          <p:cNvPr id="7" name="Picture 6">
            <a:extLst>
              <a:ext uri="{FF2B5EF4-FFF2-40B4-BE49-F238E27FC236}">
                <a16:creationId xmlns:a16="http://schemas.microsoft.com/office/drawing/2014/main" id="{4CBC868F-1BE6-4746-A29C-B36997A8F654}"/>
              </a:ext>
            </a:extLst>
          </p:cNvPr>
          <p:cNvPicPr>
            <a:picLocks noChangeAspect="1"/>
          </p:cNvPicPr>
          <p:nvPr/>
        </p:nvPicPr>
        <p:blipFill>
          <a:blip r:embed="rId3"/>
          <a:stretch>
            <a:fillRect/>
          </a:stretch>
        </p:blipFill>
        <p:spPr>
          <a:xfrm>
            <a:off x="6020643" y="2610800"/>
            <a:ext cx="5333157" cy="3543263"/>
          </a:xfrm>
          <a:prstGeom prst="rect">
            <a:avLst/>
          </a:prstGeom>
        </p:spPr>
      </p:pic>
      <p:sp>
        <p:nvSpPr>
          <p:cNvPr id="3" name="TextBox 2">
            <a:extLst>
              <a:ext uri="{FF2B5EF4-FFF2-40B4-BE49-F238E27FC236}">
                <a16:creationId xmlns:a16="http://schemas.microsoft.com/office/drawing/2014/main" id="{A336E497-CDFB-4874-870C-9879D4542216}"/>
              </a:ext>
            </a:extLst>
          </p:cNvPr>
          <p:cNvSpPr txBox="1"/>
          <p:nvPr/>
        </p:nvSpPr>
        <p:spPr>
          <a:xfrm>
            <a:off x="1844298" y="1890794"/>
            <a:ext cx="5775702" cy="584775"/>
          </a:xfrm>
          <a:prstGeom prst="rect">
            <a:avLst/>
          </a:prstGeom>
          <a:noFill/>
        </p:spPr>
        <p:txBody>
          <a:bodyPr wrap="square" rtlCol="0">
            <a:spAutoFit/>
          </a:bodyPr>
          <a:lstStyle/>
          <a:p>
            <a:r>
              <a:rPr lang="en-US" sz="3200" dirty="0"/>
              <a:t>http://www.nwdcresistance.org/</a:t>
            </a:r>
          </a:p>
        </p:txBody>
      </p:sp>
      <p:sp>
        <p:nvSpPr>
          <p:cNvPr id="4" name="TextBox 3">
            <a:extLst>
              <a:ext uri="{FF2B5EF4-FFF2-40B4-BE49-F238E27FC236}">
                <a16:creationId xmlns:a16="http://schemas.microsoft.com/office/drawing/2014/main" id="{6CFDD14B-565D-405E-AB40-F12AA15D34F5}"/>
              </a:ext>
            </a:extLst>
          </p:cNvPr>
          <p:cNvSpPr txBox="1"/>
          <p:nvPr/>
        </p:nvSpPr>
        <p:spPr>
          <a:xfrm>
            <a:off x="543192" y="6110938"/>
            <a:ext cx="4416265" cy="461665"/>
          </a:xfrm>
          <a:prstGeom prst="rect">
            <a:avLst/>
          </a:prstGeom>
          <a:noFill/>
        </p:spPr>
        <p:txBody>
          <a:bodyPr wrap="square" rtlCol="0">
            <a:spAutoFit/>
          </a:bodyPr>
          <a:lstStyle/>
          <a:p>
            <a:r>
              <a:rPr lang="en-US" sz="2400" dirty="0"/>
              <a:t>Lead by Maru Mora  </a:t>
            </a:r>
            <a:r>
              <a:rPr lang="en-US" sz="2400" dirty="0" err="1"/>
              <a:t>Villalpando</a:t>
            </a:r>
            <a:endParaRPr lang="en-US" sz="2400" dirty="0"/>
          </a:p>
        </p:txBody>
      </p:sp>
    </p:spTree>
    <p:extLst>
      <p:ext uri="{BB962C8B-B14F-4D97-AF65-F5344CB8AC3E}">
        <p14:creationId xmlns:p14="http://schemas.microsoft.com/office/powerpoint/2010/main" val="709368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52BE1D-E0EE-447C-B08E-A89075560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8367"/>
            <a:ext cx="4886379" cy="3249633"/>
          </a:xfrm>
          <a:prstGeom prst="rect">
            <a:avLst/>
          </a:prstGeom>
        </p:spPr>
      </p:pic>
      <p:pic>
        <p:nvPicPr>
          <p:cNvPr id="8" name="Picture 7">
            <a:extLst>
              <a:ext uri="{FF2B5EF4-FFF2-40B4-BE49-F238E27FC236}">
                <a16:creationId xmlns:a16="http://schemas.microsoft.com/office/drawing/2014/main" id="{C3C0CE75-C2C4-4FFC-A2D3-B94681B85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15" y="144788"/>
            <a:ext cx="4668665" cy="3104845"/>
          </a:xfrm>
          <a:prstGeom prst="rect">
            <a:avLst/>
          </a:prstGeom>
        </p:spPr>
      </p:pic>
      <p:pic>
        <p:nvPicPr>
          <p:cNvPr id="18" name="Picture 17">
            <a:extLst>
              <a:ext uri="{FF2B5EF4-FFF2-40B4-BE49-F238E27FC236}">
                <a16:creationId xmlns:a16="http://schemas.microsoft.com/office/drawing/2014/main" id="{0DE27ABB-86ED-4F9E-BEA5-595B81D3E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014" y="1804183"/>
            <a:ext cx="4886379" cy="3249633"/>
          </a:xfrm>
          <a:prstGeom prst="rect">
            <a:avLst/>
          </a:prstGeom>
        </p:spPr>
      </p:pic>
    </p:spTree>
    <p:extLst>
      <p:ext uri="{BB962C8B-B14F-4D97-AF65-F5344CB8AC3E}">
        <p14:creationId xmlns:p14="http://schemas.microsoft.com/office/powerpoint/2010/main" val="3085231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CBAC7-955B-4323-B0EE-5721889B116B}"/>
              </a:ext>
            </a:extLst>
          </p:cNvPr>
          <p:cNvSpPr>
            <a:spLocks noGrp="1"/>
          </p:cNvSpPr>
          <p:nvPr>
            <p:ph type="title"/>
          </p:nvPr>
        </p:nvSpPr>
        <p:spPr/>
        <p:txBody>
          <a:bodyPr/>
          <a:lstStyle/>
          <a:p>
            <a:pPr algn="ctr"/>
            <a:r>
              <a:rPr lang="en-US" i="1" dirty="0"/>
              <a:t>ICE policy now targets activists </a:t>
            </a:r>
            <a:br>
              <a:rPr lang="en-US" i="1" dirty="0"/>
            </a:br>
            <a:r>
              <a:rPr lang="en-US" i="1" dirty="0"/>
              <a:t>across the country </a:t>
            </a:r>
          </a:p>
        </p:txBody>
      </p:sp>
      <p:pic>
        <p:nvPicPr>
          <p:cNvPr id="4" name="Picture 3">
            <a:extLst>
              <a:ext uri="{FF2B5EF4-FFF2-40B4-BE49-F238E27FC236}">
                <a16:creationId xmlns:a16="http://schemas.microsoft.com/office/drawing/2014/main" id="{D9C986E7-8A17-4C74-8CF4-7512F6F04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4" y="2496231"/>
            <a:ext cx="4876800" cy="3657600"/>
          </a:xfrm>
          <a:prstGeom prst="rect">
            <a:avLst/>
          </a:prstGeom>
        </p:spPr>
      </p:pic>
      <p:pic>
        <p:nvPicPr>
          <p:cNvPr id="6" name="Picture 5">
            <a:extLst>
              <a:ext uri="{FF2B5EF4-FFF2-40B4-BE49-F238E27FC236}">
                <a16:creationId xmlns:a16="http://schemas.microsoft.com/office/drawing/2014/main" id="{CD90B817-205C-4527-914C-03CE4C2B8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998" y="2417084"/>
            <a:ext cx="5591002" cy="3736747"/>
          </a:xfrm>
          <a:prstGeom prst="rect">
            <a:avLst/>
          </a:prstGeom>
        </p:spPr>
      </p:pic>
      <p:sp>
        <p:nvSpPr>
          <p:cNvPr id="8" name="TextBox 7">
            <a:extLst>
              <a:ext uri="{FF2B5EF4-FFF2-40B4-BE49-F238E27FC236}">
                <a16:creationId xmlns:a16="http://schemas.microsoft.com/office/drawing/2014/main" id="{534E73DD-72AE-4FBC-A720-645FA55C2CFC}"/>
              </a:ext>
            </a:extLst>
          </p:cNvPr>
          <p:cNvSpPr txBox="1"/>
          <p:nvPr/>
        </p:nvSpPr>
        <p:spPr>
          <a:xfrm>
            <a:off x="7132418" y="1690688"/>
            <a:ext cx="3122586" cy="646331"/>
          </a:xfrm>
          <a:prstGeom prst="rect">
            <a:avLst/>
          </a:prstGeom>
          <a:noFill/>
        </p:spPr>
        <p:txBody>
          <a:bodyPr wrap="none" rtlCol="0">
            <a:spAutoFit/>
          </a:bodyPr>
          <a:lstStyle/>
          <a:p>
            <a:r>
              <a:rPr lang="en-US" sz="3600" dirty="0"/>
              <a:t>Ravi </a:t>
            </a:r>
            <a:r>
              <a:rPr lang="en-US" sz="3600" dirty="0" err="1"/>
              <a:t>Ragbir</a:t>
            </a:r>
            <a:r>
              <a:rPr lang="en-US" sz="3600" dirty="0"/>
              <a:t> NYC</a:t>
            </a:r>
          </a:p>
        </p:txBody>
      </p:sp>
      <p:sp>
        <p:nvSpPr>
          <p:cNvPr id="9" name="TextBox 8">
            <a:extLst>
              <a:ext uri="{FF2B5EF4-FFF2-40B4-BE49-F238E27FC236}">
                <a16:creationId xmlns:a16="http://schemas.microsoft.com/office/drawing/2014/main" id="{E4C1C147-853E-411A-A6C9-602AB5BD09B7}"/>
              </a:ext>
            </a:extLst>
          </p:cNvPr>
          <p:cNvSpPr txBox="1"/>
          <p:nvPr/>
        </p:nvSpPr>
        <p:spPr>
          <a:xfrm>
            <a:off x="180085" y="1690687"/>
            <a:ext cx="6161174" cy="646331"/>
          </a:xfrm>
          <a:prstGeom prst="rect">
            <a:avLst/>
          </a:prstGeom>
          <a:noFill/>
        </p:spPr>
        <p:txBody>
          <a:bodyPr wrap="none" rtlCol="0">
            <a:spAutoFit/>
          </a:bodyPr>
          <a:lstStyle/>
          <a:p>
            <a:r>
              <a:rPr lang="en-US" sz="3600" dirty="0"/>
              <a:t>Maru Mora -</a:t>
            </a:r>
            <a:r>
              <a:rPr lang="en-US" sz="3600" dirty="0" err="1"/>
              <a:t>Villalpando</a:t>
            </a:r>
            <a:r>
              <a:rPr lang="en-US" sz="3600" dirty="0"/>
              <a:t> Seattle</a:t>
            </a:r>
          </a:p>
        </p:txBody>
      </p:sp>
    </p:spTree>
    <p:extLst>
      <p:ext uri="{BB962C8B-B14F-4D97-AF65-F5344CB8AC3E}">
        <p14:creationId xmlns:p14="http://schemas.microsoft.com/office/powerpoint/2010/main" val="2885672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6BC5C-7C47-4118-B480-DE49CA1F0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042" y="589304"/>
            <a:ext cx="8772754" cy="6202612"/>
          </a:xfrm>
          <a:prstGeom prst="rect">
            <a:avLst/>
          </a:prstGeom>
        </p:spPr>
      </p:pic>
      <p:sp>
        <p:nvSpPr>
          <p:cNvPr id="4" name="Rectangle 3">
            <a:extLst>
              <a:ext uri="{FF2B5EF4-FFF2-40B4-BE49-F238E27FC236}">
                <a16:creationId xmlns:a16="http://schemas.microsoft.com/office/drawing/2014/main" id="{361597C7-9EB2-4DC6-B7C3-3A8152FD2311}"/>
              </a:ext>
            </a:extLst>
          </p:cNvPr>
          <p:cNvSpPr/>
          <p:nvPr/>
        </p:nvSpPr>
        <p:spPr>
          <a:xfrm>
            <a:off x="1249772" y="66084"/>
            <a:ext cx="4549066" cy="523220"/>
          </a:xfrm>
          <a:prstGeom prst="rect">
            <a:avLst/>
          </a:prstGeom>
        </p:spPr>
        <p:txBody>
          <a:bodyPr wrap="none">
            <a:spAutoFit/>
          </a:bodyPr>
          <a:lstStyle/>
          <a:p>
            <a:r>
              <a:rPr lang="en-US" sz="2800" dirty="0">
                <a:hlinkClick r:id="rId3"/>
              </a:rPr>
              <a:t>http://immigrationroad.com/</a:t>
            </a:r>
            <a:r>
              <a:rPr lang="en-US" sz="2800" dirty="0"/>
              <a:t> </a:t>
            </a:r>
          </a:p>
        </p:txBody>
      </p:sp>
      <p:sp>
        <p:nvSpPr>
          <p:cNvPr id="2" name="TextBox 1">
            <a:extLst>
              <a:ext uri="{FF2B5EF4-FFF2-40B4-BE49-F238E27FC236}">
                <a16:creationId xmlns:a16="http://schemas.microsoft.com/office/drawing/2014/main" id="{1FAF363F-2098-4D88-B134-CFDAE700D4E3}"/>
              </a:ext>
            </a:extLst>
          </p:cNvPr>
          <p:cNvSpPr txBox="1"/>
          <p:nvPr/>
        </p:nvSpPr>
        <p:spPr>
          <a:xfrm rot="10800000" flipV="1">
            <a:off x="6096000" y="127639"/>
            <a:ext cx="4706319" cy="461665"/>
          </a:xfrm>
          <a:prstGeom prst="rect">
            <a:avLst/>
          </a:prstGeom>
          <a:noFill/>
        </p:spPr>
        <p:txBody>
          <a:bodyPr wrap="square" rtlCol="0">
            <a:spAutoFit/>
          </a:bodyPr>
          <a:lstStyle/>
          <a:p>
            <a:r>
              <a:rPr lang="en-US" sz="2400" dirty="0"/>
              <a:t>“Find  your way to a green card”</a:t>
            </a:r>
          </a:p>
        </p:txBody>
      </p:sp>
    </p:spTree>
    <p:extLst>
      <p:ext uri="{BB962C8B-B14F-4D97-AF65-F5344CB8AC3E}">
        <p14:creationId xmlns:p14="http://schemas.microsoft.com/office/powerpoint/2010/main" val="147394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15"/>
            <a:ext cx="10515600" cy="1325563"/>
          </a:xfrm>
        </p:spPr>
        <p:txBody>
          <a:bodyPr>
            <a:normAutofit/>
          </a:bodyPr>
          <a:lstStyle/>
          <a:p>
            <a:r>
              <a:rPr lang="en-US" sz="3600" dirty="0"/>
              <a:t>Ellis Island Near New York City 1892 – 1954 mainly processing immigration</a:t>
            </a:r>
          </a:p>
        </p:txBody>
      </p:sp>
      <p:sp>
        <p:nvSpPr>
          <p:cNvPr id="4" name="TextBox 3"/>
          <p:cNvSpPr txBox="1"/>
          <p:nvPr/>
        </p:nvSpPr>
        <p:spPr>
          <a:xfrm>
            <a:off x="7064979" y="3312726"/>
            <a:ext cx="5294078" cy="2554545"/>
          </a:xfrm>
          <a:prstGeom prst="rect">
            <a:avLst/>
          </a:prstGeom>
          <a:noFill/>
        </p:spPr>
        <p:txBody>
          <a:bodyPr wrap="none" rtlCol="0">
            <a:spAutoFit/>
          </a:bodyPr>
          <a:lstStyle/>
          <a:p>
            <a:r>
              <a:rPr lang="en-US" sz="3200" dirty="0"/>
              <a:t>1924 immigration restrictions</a:t>
            </a:r>
          </a:p>
          <a:p>
            <a:r>
              <a:rPr lang="en-US" sz="3200" dirty="0"/>
              <a:t> began by quota </a:t>
            </a:r>
          </a:p>
          <a:p>
            <a:r>
              <a:rPr lang="en-US" sz="3200" dirty="0"/>
              <a:t>to restrict Southern and </a:t>
            </a:r>
          </a:p>
          <a:p>
            <a:r>
              <a:rPr lang="en-US" sz="3200" dirty="0"/>
              <a:t>Eastern Europeans</a:t>
            </a:r>
          </a:p>
          <a:p>
            <a:r>
              <a:rPr lang="en-US" sz="3200" dirty="0">
                <a:solidFill>
                  <a:schemeClr val="accent5"/>
                </a:solidFill>
              </a:rPr>
              <a:t>Banned Arabs, Asians, Africans</a:t>
            </a:r>
          </a:p>
        </p:txBody>
      </p:sp>
      <p:sp>
        <p:nvSpPr>
          <p:cNvPr id="5" name="TextBox 4"/>
          <p:cNvSpPr txBox="1"/>
          <p:nvPr/>
        </p:nvSpPr>
        <p:spPr>
          <a:xfrm>
            <a:off x="7291008" y="877910"/>
            <a:ext cx="6146363" cy="2062103"/>
          </a:xfrm>
          <a:prstGeom prst="rect">
            <a:avLst/>
          </a:prstGeom>
          <a:noFill/>
        </p:spPr>
        <p:txBody>
          <a:bodyPr wrap="square" rtlCol="0">
            <a:spAutoFit/>
          </a:bodyPr>
          <a:lstStyle/>
          <a:p>
            <a:r>
              <a:rPr lang="en-US" sz="3200" dirty="0"/>
              <a:t>8 million immigrants </a:t>
            </a:r>
            <a:r>
              <a:rPr lang="en-US" sz="3200" dirty="0">
                <a:solidFill>
                  <a:schemeClr val="accent5"/>
                </a:solidFill>
              </a:rPr>
              <a:t>passed through</a:t>
            </a:r>
            <a:r>
              <a:rPr lang="en-US" sz="3200" dirty="0"/>
              <a:t>: one third of current US population traces </a:t>
            </a:r>
          </a:p>
          <a:p>
            <a:r>
              <a:rPr lang="en-US" sz="3200" dirty="0"/>
              <a:t>their ancestry to Ellis Island</a:t>
            </a:r>
          </a:p>
        </p:txBody>
      </p:sp>
      <p:sp>
        <p:nvSpPr>
          <p:cNvPr id="7" name="TextBox 6">
            <a:extLst>
              <a:ext uri="{FF2B5EF4-FFF2-40B4-BE49-F238E27FC236}">
                <a16:creationId xmlns:a16="http://schemas.microsoft.com/office/drawing/2014/main" id="{98EF8BF4-71C9-4CE2-BA61-854D199AF72C}"/>
              </a:ext>
            </a:extLst>
          </p:cNvPr>
          <p:cNvSpPr txBox="1"/>
          <p:nvPr/>
        </p:nvSpPr>
        <p:spPr>
          <a:xfrm>
            <a:off x="226029" y="1306726"/>
            <a:ext cx="1698171" cy="461665"/>
          </a:xfrm>
          <a:prstGeom prst="rect">
            <a:avLst/>
          </a:prstGeom>
          <a:noFill/>
        </p:spPr>
        <p:txBody>
          <a:bodyPr wrap="square" rtlCol="0">
            <a:spAutoFit/>
          </a:bodyPr>
          <a:lstStyle/>
          <a:p>
            <a:r>
              <a:rPr lang="en-US" sz="2400" dirty="0"/>
              <a:t>Ben Shahn</a:t>
            </a:r>
          </a:p>
        </p:txBody>
      </p:sp>
      <p:pic>
        <p:nvPicPr>
          <p:cNvPr id="8" name="Picture 7">
            <a:extLst>
              <a:ext uri="{FF2B5EF4-FFF2-40B4-BE49-F238E27FC236}">
                <a16:creationId xmlns:a16="http://schemas.microsoft.com/office/drawing/2014/main" id="{BA28BFF1-8F03-48CF-8A02-B31152694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29" y="1768391"/>
            <a:ext cx="6838950" cy="4743450"/>
          </a:xfrm>
          <a:prstGeom prst="rect">
            <a:avLst/>
          </a:prstGeom>
        </p:spPr>
      </p:pic>
      <p:sp>
        <p:nvSpPr>
          <p:cNvPr id="11" name="TextBox 10">
            <a:extLst>
              <a:ext uri="{FF2B5EF4-FFF2-40B4-BE49-F238E27FC236}">
                <a16:creationId xmlns:a16="http://schemas.microsoft.com/office/drawing/2014/main" id="{AC9A777A-8D82-4155-A207-81CFE967F9AF}"/>
              </a:ext>
            </a:extLst>
          </p:cNvPr>
          <p:cNvSpPr txBox="1"/>
          <p:nvPr/>
        </p:nvSpPr>
        <p:spPr>
          <a:xfrm>
            <a:off x="519167" y="2592893"/>
            <a:ext cx="1952443" cy="369332"/>
          </a:xfrm>
          <a:prstGeom prst="rect">
            <a:avLst/>
          </a:prstGeom>
          <a:noFill/>
        </p:spPr>
        <p:txBody>
          <a:bodyPr wrap="square" rtlCol="0">
            <a:spAutoFit/>
          </a:bodyPr>
          <a:lstStyle/>
          <a:p>
            <a:r>
              <a:rPr lang="en-US" dirty="0"/>
              <a:t>Sacco and Vanzetti</a:t>
            </a:r>
          </a:p>
        </p:txBody>
      </p:sp>
    </p:spTree>
    <p:extLst>
      <p:ext uri="{BB962C8B-B14F-4D97-AF65-F5344CB8AC3E}">
        <p14:creationId xmlns:p14="http://schemas.microsoft.com/office/powerpoint/2010/main" val="3090640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2057400" y="2362200"/>
            <a:ext cx="8534400" cy="2057400"/>
          </a:xfrm>
        </p:spPr>
        <p:txBody>
          <a:bodyPr>
            <a:normAutofit fontScale="90000"/>
          </a:bodyPr>
          <a:lstStyle/>
          <a:p>
            <a:pPr>
              <a:defRPr/>
            </a:pPr>
            <a:r>
              <a:rPr lang="en-US" dirty="0"/>
              <a:t>Susan Noyes Platt</a:t>
            </a:r>
            <a:br>
              <a:rPr lang="en-US" dirty="0"/>
            </a:br>
            <a:r>
              <a:rPr lang="en-US" dirty="0">
                <a:solidFill>
                  <a:srgbClr val="FF0000"/>
                </a:solidFill>
              </a:rPr>
              <a:t>www.artandpoliticsnow.com</a:t>
            </a:r>
            <a:br>
              <a:rPr lang="en-US" dirty="0">
                <a:solidFill>
                  <a:srgbClr val="FF0000"/>
                </a:solidFill>
              </a:rPr>
            </a:br>
            <a:r>
              <a:rPr lang="en-US" sz="3600" dirty="0">
                <a:solidFill>
                  <a:srgbClr val="FFFFFF"/>
                </a:solidFill>
              </a:rPr>
              <a:t>susplatt@gmail.com</a:t>
            </a:r>
            <a:br>
              <a:rPr lang="en-US" sz="3600" dirty="0"/>
            </a:br>
            <a:endParaRPr lang="en-US" sz="3600" dirty="0"/>
          </a:p>
        </p:txBody>
      </p:sp>
    </p:spTree>
    <p:extLst>
      <p:ext uri="{BB962C8B-B14F-4D97-AF65-F5344CB8AC3E}">
        <p14:creationId xmlns:p14="http://schemas.microsoft.com/office/powerpoint/2010/main" val="1854358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3B14-CCA1-4137-BF23-973A0D859CBC}"/>
              </a:ext>
            </a:extLst>
          </p:cNvPr>
          <p:cNvSpPr>
            <a:spLocks noGrp="1"/>
          </p:cNvSpPr>
          <p:nvPr>
            <p:ph type="title"/>
          </p:nvPr>
        </p:nvSpPr>
        <p:spPr>
          <a:xfrm>
            <a:off x="309966" y="692861"/>
            <a:ext cx="10997340" cy="4940771"/>
          </a:xfrm>
        </p:spPr>
        <p:txBody>
          <a:bodyPr>
            <a:normAutofit fontScale="90000"/>
          </a:bodyPr>
          <a:lstStyle/>
          <a:p>
            <a:pPr algn="ctr"/>
            <a:r>
              <a:rPr lang="en-US" altLang="en-US" dirty="0">
                <a:latin typeface="Arial" panose="020B0604020202020204" pitchFamily="34" charset="0"/>
              </a:rPr>
              <a:t>Angel Island  Immigration Station </a:t>
            </a:r>
            <a:br>
              <a:rPr lang="en-US" altLang="en-US" dirty="0">
                <a:latin typeface="Arial" panose="020B0604020202020204" pitchFamily="34" charset="0"/>
              </a:rPr>
            </a:br>
            <a:r>
              <a:rPr lang="en-US" altLang="en-US" dirty="0">
                <a:latin typeface="Arial" panose="020B0604020202020204" pitchFamily="34" charset="0"/>
              </a:rPr>
              <a:t>San Francisco</a:t>
            </a:r>
            <a:br>
              <a:rPr lang="en-US" altLang="en-US" dirty="0">
                <a:latin typeface="Arial" panose="020B0604020202020204" pitchFamily="34" charset="0"/>
              </a:rPr>
            </a:br>
            <a:r>
              <a:rPr lang="en-US" altLang="en-US" dirty="0">
                <a:latin typeface="Arial" panose="020B0604020202020204" pitchFamily="34" charset="0"/>
              </a:rPr>
              <a:t>opened in  1910  closed in 1940</a:t>
            </a:r>
            <a:br>
              <a:rPr lang="en-US" altLang="en-US" dirty="0">
                <a:latin typeface="Arial" panose="020B0604020202020204" pitchFamily="34" charset="0"/>
              </a:rPr>
            </a:br>
            <a:br>
              <a:rPr lang="en-US" altLang="en-US" dirty="0">
                <a:latin typeface="Arial" panose="020B0604020202020204" pitchFamily="34" charset="0"/>
              </a:rPr>
            </a:br>
            <a:r>
              <a:rPr lang="en-US" altLang="en-US" sz="2700" dirty="0">
                <a:latin typeface="Arial" panose="020B0604020202020204" pitchFamily="34" charset="0"/>
              </a:rPr>
              <a:t>processed mainly Chinese, </a:t>
            </a:r>
            <a:r>
              <a:rPr lang="en-US" sz="2700" dirty="0">
                <a:latin typeface="Arial" panose="020B0604020202020204" pitchFamily="34" charset="0"/>
                <a:cs typeface="Arial" panose="020B0604020202020204" pitchFamily="34" charset="0"/>
              </a:rPr>
              <a:t>1882 laws and 1924 allowed only Chinese merchants with an </a:t>
            </a:r>
            <a:r>
              <a:rPr lang="en-US" sz="2700" dirty="0">
                <a:solidFill>
                  <a:srgbClr val="FF0000"/>
                </a:solidFill>
                <a:latin typeface="Arial" panose="020B0604020202020204" pitchFamily="34" charset="0"/>
                <a:cs typeface="Arial" panose="020B0604020202020204" pitchFamily="34" charset="0"/>
              </a:rPr>
              <a:t>affidavit from a white man saying they had never done manual labor.</a:t>
            </a:r>
            <a:r>
              <a:rPr lang="en-US" sz="2700" dirty="0">
                <a:latin typeface="Arial" panose="020B0604020202020204" pitchFamily="34" charset="0"/>
                <a:cs typeface="Arial" panose="020B0604020202020204" pitchFamily="34" charset="0"/>
              </a:rPr>
              <a:t> 90 percent of Chinese immigrants had false identities: </a:t>
            </a: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r>
              <a:rPr lang="en-US" dirty="0">
                <a:solidFill>
                  <a:srgbClr val="C00000"/>
                </a:solidFill>
                <a:latin typeface="Arial" panose="020B0604020202020204" pitchFamily="34" charset="0"/>
                <a:cs typeface="Arial" panose="020B0604020202020204" pitchFamily="34" charset="0"/>
              </a:rPr>
              <a:t>“paper marriages” “paper children”</a:t>
            </a:r>
            <a:br>
              <a:rPr lang="en-US" dirty="0">
                <a:solidFill>
                  <a:srgbClr val="C00000"/>
                </a:solidFill>
                <a:latin typeface="Arial" panose="020B0604020202020204" pitchFamily="34" charset="0"/>
                <a:cs typeface="Arial" panose="020B0604020202020204" pitchFamily="34" charset="0"/>
              </a:rPr>
            </a:br>
            <a:r>
              <a:rPr lang="en-US" dirty="0">
                <a:solidFill>
                  <a:srgbClr val="C00000"/>
                </a:solidFill>
                <a:latin typeface="Arial" panose="020B0604020202020204" pitchFamily="34" charset="0"/>
                <a:cs typeface="Arial" panose="020B0604020202020204" pitchFamily="34" charset="0"/>
              </a:rPr>
              <a:t> “paper husbands”</a:t>
            </a:r>
            <a:br>
              <a:rPr lang="en-US" dirty="0">
                <a:solidFill>
                  <a:srgbClr val="C00000"/>
                </a:solidFill>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immigrants coached before they left China</a:t>
            </a:r>
            <a:br>
              <a:rPr lang="en-US" dirty="0">
                <a:solidFill>
                  <a:srgbClr val="C00000"/>
                </a:solidFill>
                <a:latin typeface="Arial" panose="020B0604020202020204" pitchFamily="34" charset="0"/>
                <a:cs typeface="Arial" panose="020B0604020202020204" pitchFamily="34" charset="0"/>
              </a:rPr>
            </a:br>
            <a:endParaRPr lang="en-US" dirty="0">
              <a:solidFill>
                <a:srgbClr val="C00000"/>
              </a:solidFill>
            </a:endParaRPr>
          </a:p>
        </p:txBody>
      </p:sp>
    </p:spTree>
    <p:extLst>
      <p:ext uri="{BB962C8B-B14F-4D97-AF65-F5344CB8AC3E}">
        <p14:creationId xmlns:p14="http://schemas.microsoft.com/office/powerpoint/2010/main" val="25278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A578-2517-4C67-8B71-B6F3C22CC9F7}"/>
              </a:ext>
            </a:extLst>
          </p:cNvPr>
          <p:cNvSpPr>
            <a:spLocks noGrp="1"/>
          </p:cNvSpPr>
          <p:nvPr>
            <p:ph type="title"/>
          </p:nvPr>
        </p:nvSpPr>
        <p:spPr>
          <a:xfrm>
            <a:off x="0" y="521933"/>
            <a:ext cx="10506743" cy="2907068"/>
          </a:xfrm>
        </p:spPr>
        <p:txBody>
          <a:bodyPr>
            <a:normAutofit/>
          </a:bodyPr>
          <a:lstStyle/>
          <a:p>
            <a:br>
              <a:rPr lang="en-US" altLang="en-US" sz="3200" dirty="0">
                <a:latin typeface="Arial" panose="020B0604020202020204" pitchFamily="34" charset="0"/>
              </a:rPr>
            </a:br>
            <a:br>
              <a:rPr lang="en-US" altLang="en-US" sz="3200" dirty="0">
                <a:latin typeface="Arial" panose="020B0604020202020204" pitchFamily="34" charset="0"/>
              </a:rPr>
            </a:br>
            <a:br>
              <a:rPr lang="en-US" altLang="en-US" sz="3200" dirty="0">
                <a:latin typeface="Arial" panose="020B0604020202020204" pitchFamily="34" charset="0"/>
              </a:rPr>
            </a:br>
            <a:br>
              <a:rPr lang="en-US" altLang="en-US" sz="3200" dirty="0">
                <a:latin typeface="Arial" panose="020B0604020202020204" pitchFamily="34" charset="0"/>
              </a:rPr>
            </a:br>
            <a:r>
              <a:rPr lang="en-US" altLang="en-US" sz="3200" dirty="0">
                <a:latin typeface="Arial" panose="020B0604020202020204" pitchFamily="34" charset="0"/>
              </a:rPr>
              <a:t> </a:t>
            </a:r>
            <a:br>
              <a:rPr lang="en-US" altLang="en-US" sz="3200" dirty="0">
                <a:latin typeface="Arial" panose="020B0604020202020204" pitchFamily="34" charset="0"/>
              </a:rPr>
            </a:br>
            <a:endParaRPr lang="en-US" sz="3200" dirty="0"/>
          </a:p>
        </p:txBody>
      </p:sp>
      <p:pic>
        <p:nvPicPr>
          <p:cNvPr id="4" name="Picture 2" descr="C:\Users\Susan\Pictures\art for book\art for book from docs\Wong\WongMomFlagShad.jpeg">
            <a:extLst>
              <a:ext uri="{FF2B5EF4-FFF2-40B4-BE49-F238E27FC236}">
                <a16:creationId xmlns:a16="http://schemas.microsoft.com/office/drawing/2014/main" id="{F7D20D05-493F-4027-82D7-0F001FFFB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261" y="521932"/>
            <a:ext cx="8097631" cy="539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04EADFE-63EC-4209-BC43-0FE1CD542239}"/>
              </a:ext>
            </a:extLst>
          </p:cNvPr>
          <p:cNvSpPr txBox="1"/>
          <p:nvPr/>
        </p:nvSpPr>
        <p:spPr>
          <a:xfrm>
            <a:off x="426431" y="1366382"/>
            <a:ext cx="3026229" cy="362236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Flo Wong </a:t>
            </a:r>
            <a:r>
              <a:rPr lang="en-US" sz="2800" i="1" dirty="0">
                <a:latin typeface="Arial" panose="020B0604020202020204" pitchFamily="34" charset="0"/>
                <a:cs typeface="Arial" panose="020B0604020202020204" pitchFamily="34" charset="0"/>
              </a:rPr>
              <a:t> </a:t>
            </a:r>
            <a:br>
              <a:rPr lang="en-US" sz="2800" i="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made in </a:t>
            </a:r>
            <a:r>
              <a:rPr lang="en-US" sz="2800" i="1" dirty="0" err="1">
                <a:latin typeface="Arial" panose="020B0604020202020204" pitchFamily="34" charset="0"/>
                <a:cs typeface="Arial" panose="020B0604020202020204" pitchFamily="34" charset="0"/>
              </a:rPr>
              <a:t>usa</a:t>
            </a:r>
            <a:r>
              <a:rPr lang="en-US" sz="2800" i="1" dirty="0">
                <a:latin typeface="Arial" panose="020B0604020202020204" pitchFamily="34" charset="0"/>
                <a:cs typeface="Arial" panose="020B0604020202020204" pitchFamily="34" charset="0"/>
              </a:rPr>
              <a:t>: </a:t>
            </a:r>
            <a:br>
              <a:rPr lang="en-US" sz="2800" i="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Angel Island </a:t>
            </a:r>
            <a:r>
              <a:rPr lang="en-US" sz="2800" i="1" dirty="0" err="1">
                <a:latin typeface="Arial" panose="020B0604020202020204" pitchFamily="34" charset="0"/>
                <a:cs typeface="Arial" panose="020B0604020202020204" pitchFamily="34" charset="0"/>
              </a:rPr>
              <a:t>Shhh</a:t>
            </a:r>
            <a:r>
              <a:rPr lang="en-US" sz="2800" i="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2000 to present,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one of 22  on burlap </a:t>
            </a:r>
            <a:r>
              <a:rPr lang="en-US" sz="2800" dirty="0">
                <a:solidFill>
                  <a:srgbClr val="FF0000"/>
                </a:solidFill>
                <a:latin typeface="Arial" panose="020B0604020202020204" pitchFamily="34" charset="0"/>
                <a:cs typeface="Arial" panose="020B0604020202020204" pitchFamily="34" charset="0"/>
              </a:rPr>
              <a:t>rice bags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sewed on flag</a:t>
            </a:r>
            <a:endParaRPr lang="en-US" sz="2800" dirty="0"/>
          </a:p>
        </p:txBody>
      </p:sp>
    </p:spTree>
    <p:extLst>
      <p:ext uri="{BB962C8B-B14F-4D97-AF65-F5344CB8AC3E}">
        <p14:creationId xmlns:p14="http://schemas.microsoft.com/office/powerpoint/2010/main" val="1257778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C603-9B80-4D36-98E1-023856E065DB}"/>
              </a:ext>
            </a:extLst>
          </p:cNvPr>
          <p:cNvSpPr>
            <a:spLocks noGrp="1"/>
          </p:cNvSpPr>
          <p:nvPr>
            <p:ph type="title"/>
          </p:nvPr>
        </p:nvSpPr>
        <p:spPr>
          <a:xfrm>
            <a:off x="418454" y="283894"/>
            <a:ext cx="9469464" cy="2513550"/>
          </a:xfrm>
        </p:spPr>
        <p:txBody>
          <a:bodyPr>
            <a:normAutofit fontScale="90000"/>
          </a:bodyPr>
          <a:lstStyle/>
          <a:p>
            <a:r>
              <a:rPr lang="en-US" sz="4000" dirty="0"/>
              <a:t>Executive Order 9066</a:t>
            </a:r>
            <a:br>
              <a:rPr lang="en-US" dirty="0"/>
            </a:br>
            <a:r>
              <a:rPr lang="en-US" sz="2700" dirty="0"/>
              <a:t>Issued by President Franklin Roosevelt on February 19, 1942, this order authorized the evacuation of all persons </a:t>
            </a:r>
            <a:r>
              <a:rPr lang="en-US" sz="2700" dirty="0">
                <a:solidFill>
                  <a:schemeClr val="accent5"/>
                </a:solidFill>
              </a:rPr>
              <a:t>deemed a threat to national security</a:t>
            </a:r>
            <a:r>
              <a:rPr lang="en-US" sz="2700" dirty="0"/>
              <a:t> from the West Coast to relocation centers further inland. It set in motion the </a:t>
            </a:r>
            <a:r>
              <a:rPr lang="en-US" sz="2700" dirty="0">
                <a:solidFill>
                  <a:schemeClr val="accent5"/>
                </a:solidFill>
              </a:rPr>
              <a:t>forced removal and imprisonment of all people of Japanese ancestry </a:t>
            </a:r>
            <a:r>
              <a:rPr lang="en-US" sz="2700" dirty="0"/>
              <a:t>(citizens and non-citizens alike) living on or near the West Coast.</a:t>
            </a:r>
            <a:br>
              <a:rPr lang="en-US" sz="2700" dirty="0"/>
            </a:br>
            <a:r>
              <a:rPr lang="en-US" sz="2700" dirty="0"/>
              <a:t> </a:t>
            </a:r>
          </a:p>
        </p:txBody>
      </p:sp>
      <p:sp>
        <p:nvSpPr>
          <p:cNvPr id="3" name="Text Placeholder 2">
            <a:extLst>
              <a:ext uri="{FF2B5EF4-FFF2-40B4-BE49-F238E27FC236}">
                <a16:creationId xmlns:a16="http://schemas.microsoft.com/office/drawing/2014/main" id="{3967995F-39E3-4072-A88E-DAF6B436CD0A}"/>
              </a:ext>
            </a:extLst>
          </p:cNvPr>
          <p:cNvSpPr>
            <a:spLocks noGrp="1"/>
          </p:cNvSpPr>
          <p:nvPr>
            <p:ph type="body" idx="1"/>
          </p:nvPr>
        </p:nvSpPr>
        <p:spPr>
          <a:xfrm>
            <a:off x="139485" y="3257469"/>
            <a:ext cx="10758514" cy="3316637"/>
          </a:xfrm>
        </p:spPr>
        <p:txBody>
          <a:bodyPr>
            <a:normAutofit fontScale="55000" lnSpcReduction="20000"/>
          </a:bodyPr>
          <a:lstStyle/>
          <a:p>
            <a:r>
              <a:rPr lang="en-US" sz="5100" dirty="0"/>
              <a:t>Hours after Dec 7 bombing of Pearl Harbor, 1941</a:t>
            </a:r>
          </a:p>
          <a:p>
            <a:r>
              <a:rPr lang="en-US" sz="5100" dirty="0"/>
              <a:t>FBI rounded up Japanese community leaders and froze their assets </a:t>
            </a:r>
          </a:p>
          <a:p>
            <a:endParaRPr lang="en-US" sz="5100" dirty="0"/>
          </a:p>
          <a:p>
            <a:r>
              <a:rPr lang="en-US" sz="5800" dirty="0"/>
              <a:t>Total internments of Japanese Americans  in California, Washington, Oregon   117,000 people including 17,000 children under 10, as well as several thousand elderly and handicapped. </a:t>
            </a:r>
            <a:r>
              <a:rPr lang="en-US" sz="5800" dirty="0">
                <a:solidFill>
                  <a:schemeClr val="accent5"/>
                </a:solidFill>
              </a:rPr>
              <a:t>70,000 were citizens </a:t>
            </a:r>
          </a:p>
          <a:p>
            <a:endParaRPr lang="en-US" dirty="0"/>
          </a:p>
        </p:txBody>
      </p:sp>
    </p:spTree>
    <p:extLst>
      <p:ext uri="{BB962C8B-B14F-4D97-AF65-F5344CB8AC3E}">
        <p14:creationId xmlns:p14="http://schemas.microsoft.com/office/powerpoint/2010/main" val="371498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0F9E51-A768-4347-9B81-025584C6E3AD}"/>
              </a:ext>
            </a:extLst>
          </p:cNvPr>
          <p:cNvSpPr>
            <a:spLocks noGrp="1"/>
          </p:cNvSpPr>
          <p:nvPr>
            <p:ph type="title"/>
          </p:nvPr>
        </p:nvSpPr>
        <p:spPr/>
        <p:txBody>
          <a:bodyPr>
            <a:normAutofit fontScale="90000"/>
          </a:bodyPr>
          <a:lstStyle/>
          <a:p>
            <a:r>
              <a:rPr lang="en-US" dirty="0"/>
              <a:t>Dorothea Lange photographs </a:t>
            </a:r>
            <a:r>
              <a:rPr lang="en-US" sz="3600" dirty="0"/>
              <a:t>rediscovered in National Archives 2006: Now on display at the International Center for Photography NYC</a:t>
            </a:r>
          </a:p>
        </p:txBody>
      </p:sp>
      <p:pic>
        <p:nvPicPr>
          <p:cNvPr id="7" name="Picture 6">
            <a:extLst>
              <a:ext uri="{FF2B5EF4-FFF2-40B4-BE49-F238E27FC236}">
                <a16:creationId xmlns:a16="http://schemas.microsoft.com/office/drawing/2014/main" id="{F1E04883-8382-488F-B75D-78539F2B8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191" y="1884970"/>
            <a:ext cx="6310952" cy="4973030"/>
          </a:xfrm>
          <a:prstGeom prst="rect">
            <a:avLst/>
          </a:prstGeom>
        </p:spPr>
      </p:pic>
      <p:sp>
        <p:nvSpPr>
          <p:cNvPr id="8" name="TextBox 7">
            <a:extLst>
              <a:ext uri="{FF2B5EF4-FFF2-40B4-BE49-F238E27FC236}">
                <a16:creationId xmlns:a16="http://schemas.microsoft.com/office/drawing/2014/main" id="{C35276F3-A286-491A-9EB6-A73E39246109}"/>
              </a:ext>
            </a:extLst>
          </p:cNvPr>
          <p:cNvSpPr txBox="1"/>
          <p:nvPr/>
        </p:nvSpPr>
        <p:spPr>
          <a:xfrm rot="10800000" flipV="1">
            <a:off x="283029" y="4616755"/>
            <a:ext cx="1741713" cy="1077218"/>
          </a:xfrm>
          <a:prstGeom prst="rect">
            <a:avLst/>
          </a:prstGeom>
          <a:noFill/>
        </p:spPr>
        <p:txBody>
          <a:bodyPr wrap="square" rtlCol="0">
            <a:spAutoFit/>
          </a:bodyPr>
          <a:lstStyle/>
          <a:p>
            <a:r>
              <a:rPr lang="en-US" sz="3200" dirty="0" err="1"/>
              <a:t>Mohida</a:t>
            </a:r>
            <a:r>
              <a:rPr lang="en-US" sz="3200" dirty="0"/>
              <a:t> Family</a:t>
            </a:r>
          </a:p>
        </p:txBody>
      </p:sp>
    </p:spTree>
    <p:extLst>
      <p:ext uri="{BB962C8B-B14F-4D97-AF65-F5344CB8AC3E}">
        <p14:creationId xmlns:p14="http://schemas.microsoft.com/office/powerpoint/2010/main" val="591120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C442-4CF9-4154-BE93-9B7BD73BC228}"/>
              </a:ext>
            </a:extLst>
          </p:cNvPr>
          <p:cNvSpPr>
            <a:spLocks noGrp="1"/>
          </p:cNvSpPr>
          <p:nvPr>
            <p:ph type="title"/>
          </p:nvPr>
        </p:nvSpPr>
        <p:spPr>
          <a:xfrm>
            <a:off x="0" y="768265"/>
            <a:ext cx="5144756" cy="2279734"/>
          </a:xfrm>
        </p:spPr>
        <p:txBody>
          <a:bodyPr>
            <a:normAutofit/>
          </a:bodyPr>
          <a:lstStyle/>
          <a:p>
            <a:r>
              <a:rPr lang="en-US" sz="3200" dirty="0" err="1"/>
              <a:t>Takuichi</a:t>
            </a:r>
            <a:r>
              <a:rPr lang="en-US" sz="3200" dirty="0"/>
              <a:t> </a:t>
            </a:r>
            <a:r>
              <a:rPr lang="en-US" sz="3200" dirty="0" err="1"/>
              <a:t>Fujii</a:t>
            </a:r>
            <a:r>
              <a:rPr lang="en-US" sz="3200" dirty="0"/>
              <a:t>  </a:t>
            </a:r>
            <a:br>
              <a:rPr lang="en-US" sz="3200" dirty="0"/>
            </a:br>
            <a:r>
              <a:rPr lang="en-US" sz="3200" dirty="0"/>
              <a:t>Interned 1942-1945 </a:t>
            </a:r>
            <a:br>
              <a:rPr lang="en-US" sz="3200" dirty="0"/>
            </a:br>
            <a:r>
              <a:rPr lang="en-US" sz="3200" dirty="0"/>
              <a:t>Puyallup and Minidoka </a:t>
            </a:r>
            <a:br>
              <a:rPr lang="en-US" sz="3200" dirty="0"/>
            </a:br>
            <a:endParaRPr lang="en-US" sz="3200" dirty="0">
              <a:solidFill>
                <a:srgbClr val="FF0000"/>
              </a:solidFill>
            </a:endParaRPr>
          </a:p>
        </p:txBody>
      </p:sp>
      <p:sp>
        <p:nvSpPr>
          <p:cNvPr id="3" name="TextBox 2">
            <a:extLst>
              <a:ext uri="{FF2B5EF4-FFF2-40B4-BE49-F238E27FC236}">
                <a16:creationId xmlns:a16="http://schemas.microsoft.com/office/drawing/2014/main" id="{27FDD151-8FA8-466F-9A68-32FD2546D951}"/>
              </a:ext>
            </a:extLst>
          </p:cNvPr>
          <p:cNvSpPr txBox="1"/>
          <p:nvPr/>
        </p:nvSpPr>
        <p:spPr>
          <a:xfrm>
            <a:off x="0" y="4767944"/>
            <a:ext cx="4293181" cy="830997"/>
          </a:xfrm>
          <a:prstGeom prst="rect">
            <a:avLst/>
          </a:prstGeom>
          <a:noFill/>
        </p:spPr>
        <p:txBody>
          <a:bodyPr wrap="square" rtlCol="0">
            <a:spAutoFit/>
          </a:bodyPr>
          <a:lstStyle/>
          <a:p>
            <a:r>
              <a:rPr lang="en-US" sz="2400" dirty="0" err="1"/>
              <a:t>Takuichi</a:t>
            </a:r>
            <a:r>
              <a:rPr lang="en-US" sz="2400" dirty="0"/>
              <a:t> </a:t>
            </a:r>
            <a:r>
              <a:rPr lang="en-US" sz="2400" dirty="0" err="1"/>
              <a:t>Fujii</a:t>
            </a:r>
            <a:r>
              <a:rPr lang="en-US" sz="2400" dirty="0"/>
              <a:t> Puyallup Laundry After the Rain</a:t>
            </a:r>
          </a:p>
        </p:txBody>
      </p:sp>
      <p:pic>
        <p:nvPicPr>
          <p:cNvPr id="7" name="Picture 6">
            <a:extLst>
              <a:ext uri="{FF2B5EF4-FFF2-40B4-BE49-F238E27FC236}">
                <a16:creationId xmlns:a16="http://schemas.microsoft.com/office/drawing/2014/main" id="{914525A7-4206-428B-B6EF-938A59259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274" y="768265"/>
            <a:ext cx="8250726" cy="5793844"/>
          </a:xfrm>
          <a:prstGeom prst="rect">
            <a:avLst/>
          </a:prstGeom>
        </p:spPr>
      </p:pic>
    </p:spTree>
    <p:extLst>
      <p:ext uri="{BB962C8B-B14F-4D97-AF65-F5344CB8AC3E}">
        <p14:creationId xmlns:p14="http://schemas.microsoft.com/office/powerpoint/2010/main" val="1358140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24F4A-5051-4E1D-8FB2-65454A7A9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800" y="1690688"/>
            <a:ext cx="6223000" cy="4902200"/>
          </a:xfrm>
          <a:prstGeom prst="rect">
            <a:avLst/>
          </a:prstGeom>
        </p:spPr>
      </p:pic>
      <p:sp>
        <p:nvSpPr>
          <p:cNvPr id="4" name="Title 3">
            <a:extLst>
              <a:ext uri="{FF2B5EF4-FFF2-40B4-BE49-F238E27FC236}">
                <a16:creationId xmlns:a16="http://schemas.microsoft.com/office/drawing/2014/main" id="{E7ED6B1F-C146-44F3-AEBF-3A0C721853CE}"/>
              </a:ext>
            </a:extLst>
          </p:cNvPr>
          <p:cNvSpPr>
            <a:spLocks noGrp="1"/>
          </p:cNvSpPr>
          <p:nvPr>
            <p:ph type="title"/>
          </p:nvPr>
        </p:nvSpPr>
        <p:spPr/>
        <p:txBody>
          <a:bodyPr>
            <a:normAutofit fontScale="90000"/>
          </a:bodyPr>
          <a:lstStyle/>
          <a:p>
            <a:r>
              <a:rPr lang="en-US" sz="3600" dirty="0"/>
              <a:t>Roger Shimomura Minidoka Japanese Detention Camp World War II “American Diary”  based on Grandmothers Diary</a:t>
            </a:r>
          </a:p>
        </p:txBody>
      </p:sp>
      <p:sp>
        <p:nvSpPr>
          <p:cNvPr id="2" name="TextBox 1">
            <a:extLst>
              <a:ext uri="{FF2B5EF4-FFF2-40B4-BE49-F238E27FC236}">
                <a16:creationId xmlns:a16="http://schemas.microsoft.com/office/drawing/2014/main" id="{C9811076-B89A-4741-ABB1-81B073B22C3B}"/>
              </a:ext>
            </a:extLst>
          </p:cNvPr>
          <p:cNvSpPr txBox="1"/>
          <p:nvPr/>
        </p:nvSpPr>
        <p:spPr>
          <a:xfrm>
            <a:off x="838199" y="1935125"/>
            <a:ext cx="3308499" cy="1077218"/>
          </a:xfrm>
          <a:prstGeom prst="rect">
            <a:avLst/>
          </a:prstGeom>
          <a:noFill/>
        </p:spPr>
        <p:txBody>
          <a:bodyPr wrap="square" rtlCol="0">
            <a:spAutoFit/>
          </a:bodyPr>
          <a:lstStyle/>
          <a:p>
            <a:r>
              <a:rPr lang="en-US" sz="3200" dirty="0">
                <a:solidFill>
                  <a:srgbClr val="C00000"/>
                </a:solidFill>
              </a:rPr>
              <a:t>Roger interned at age 3 in 1941</a:t>
            </a:r>
          </a:p>
        </p:txBody>
      </p:sp>
    </p:spTree>
    <p:extLst>
      <p:ext uri="{BB962C8B-B14F-4D97-AF65-F5344CB8AC3E}">
        <p14:creationId xmlns:p14="http://schemas.microsoft.com/office/powerpoint/2010/main" val="18823489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4189</TotalTime>
  <Words>575</Words>
  <Application>Microsoft Office PowerPoint</Application>
  <PresentationFormat>Widescreen</PresentationFormat>
  <Paragraphs>94</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 Artists Protest  Immigration Policies:  A Brief History</vt:lpstr>
      <vt:lpstr>1875 Page Law and 1882 Chinese Exclusion Act  First Federal Regulations on  Immigration</vt:lpstr>
      <vt:lpstr>Ellis Island Near New York City 1892 – 1954 mainly processing immigration</vt:lpstr>
      <vt:lpstr>Angel Island  Immigration Station  San Francisco opened in  1910  closed in 1940  processed mainly Chinese, 1882 laws and 1924 allowed only Chinese merchants with an affidavit from a white man saying they had never done manual labor. 90 percent of Chinese immigrants had false identities:   “paper marriages” “paper children”  “paper husbands” immigrants coached before they left China </vt:lpstr>
      <vt:lpstr>      </vt:lpstr>
      <vt:lpstr>Executive Order 9066 Issued by President Franklin Roosevelt on February 19, 1942, this order authorized the evacuation of all persons deemed a threat to national security from the West Coast to relocation centers further inland. It set in motion the forced removal and imprisonment of all people of Japanese ancestry (citizens and non-citizens alike) living on or near the West Coast.  </vt:lpstr>
      <vt:lpstr>Dorothea Lange photographs rediscovered in National Archives 2006: Now on display at the International Center for Photography NYC</vt:lpstr>
      <vt:lpstr>Takuichi Fujii   Interned 1942-1945  Puyallup and Minidoka  </vt:lpstr>
      <vt:lpstr>Roger Shimomura Minidoka Japanese Detention Camp World War II “American Diary”  based on Grandmothers Diary</vt:lpstr>
      <vt:lpstr>PowerPoint Presentation</vt:lpstr>
      <vt:lpstr>1965 Immigration act applied quotas to Latin America for the first time leading to undocumented migration of workers from the South </vt:lpstr>
      <vt:lpstr>USA Patriot Act 2001  “Uniting and Strengthening America by Providing Appropriate Tools Required to Intercept and Obstruct Terrorism.” permitted long term detention of non citizens without a hearing</vt:lpstr>
      <vt:lpstr>Migration Now Portfolio 2012 40 prints addressing migration migrationnow.com by Just Seeds/ CultureStrike</vt:lpstr>
      <vt:lpstr>The Northwest Detention Center, Tacoma opened in 2004</vt:lpstr>
      <vt:lpstr>Inside the Northwest Detention Center photograph by Alex Stonehill from the Globalist</vt:lpstr>
      <vt:lpstr>PowerPoint Presentation</vt:lpstr>
      <vt:lpstr>PowerPoint Presentation</vt:lpstr>
      <vt:lpstr>Day of the Dead protest at NWDC</vt:lpstr>
      <vt:lpstr>Drawing by Detainee Luis Rodriguez Arenival smuggled out by lawyer </vt:lpstr>
      <vt:lpstr>PowerPoint Presentation</vt:lpstr>
      <vt:lpstr>Pavel Bahmatov Detainee in Tacoma/Dalles </vt:lpstr>
      <vt:lpstr>PowerPoint Presentation</vt:lpstr>
      <vt:lpstr>David Long  Hunger Strikers Wall Painting  Spaceworks Gallery Summer 2017 </vt:lpstr>
      <vt:lpstr>PowerPoint Presentation</vt:lpstr>
      <vt:lpstr>PowerPoint Presentation</vt:lpstr>
      <vt:lpstr>People’s Tribunal Feb 4, 2018 organized by Northwest Detention Center Resistance</vt:lpstr>
      <vt:lpstr>PowerPoint Presentation</vt:lpstr>
      <vt:lpstr>ICE policy now targets activists  across the country </vt:lpstr>
      <vt:lpstr>PowerPoint Presentation</vt:lpstr>
      <vt:lpstr>Susan Noyes Platt www.artandpoliticsnow.com susplatt@gmail.com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and Politics  Then and Now</dc:title>
  <dc:creator>Susan</dc:creator>
  <cp:lastModifiedBy>Susan</cp:lastModifiedBy>
  <cp:revision>204</cp:revision>
  <dcterms:created xsi:type="dcterms:W3CDTF">2016-10-19T19:35:37Z</dcterms:created>
  <dcterms:modified xsi:type="dcterms:W3CDTF">2018-03-26T16:53:57Z</dcterms:modified>
</cp:coreProperties>
</file>